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tags/tag4.xml" ContentType="application/vnd.openxmlformats-officedocument.presentationml.tags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  <p:sldMasterId id="2147483677" r:id="rId6"/>
    <p:sldMasterId id="2147483693" r:id="rId7"/>
    <p:sldMasterId id="2147483709" r:id="rId8"/>
    <p:sldMasterId id="2147483726" r:id="rId9"/>
  </p:sldMasterIdLst>
  <p:notesMasterIdLst>
    <p:notesMasterId r:id="rId43"/>
  </p:notesMasterIdLst>
  <p:sldIdLst>
    <p:sldId id="2076137625" r:id="rId10"/>
    <p:sldId id="303" r:id="rId11"/>
    <p:sldId id="311" r:id="rId12"/>
    <p:sldId id="299" r:id="rId13"/>
    <p:sldId id="312" r:id="rId14"/>
    <p:sldId id="307" r:id="rId15"/>
    <p:sldId id="300" r:id="rId16"/>
    <p:sldId id="301" r:id="rId17"/>
    <p:sldId id="287" r:id="rId18"/>
    <p:sldId id="288" r:id="rId19"/>
    <p:sldId id="302" r:id="rId20"/>
    <p:sldId id="308" r:id="rId21"/>
    <p:sldId id="290" r:id="rId22"/>
    <p:sldId id="305" r:id="rId23"/>
    <p:sldId id="281" r:id="rId24"/>
    <p:sldId id="282" r:id="rId25"/>
    <p:sldId id="306" r:id="rId26"/>
    <p:sldId id="289" r:id="rId27"/>
    <p:sldId id="283" r:id="rId28"/>
    <p:sldId id="291" r:id="rId29"/>
    <p:sldId id="284" r:id="rId30"/>
    <p:sldId id="292" r:id="rId31"/>
    <p:sldId id="285" r:id="rId32"/>
    <p:sldId id="293" r:id="rId33"/>
    <p:sldId id="309" r:id="rId34"/>
    <p:sldId id="313" r:id="rId35"/>
    <p:sldId id="279" r:id="rId36"/>
    <p:sldId id="273" r:id="rId37"/>
    <p:sldId id="2146847437" r:id="rId38"/>
    <p:sldId id="2146847418" r:id="rId39"/>
    <p:sldId id="2146847410" r:id="rId40"/>
    <p:sldId id="2146847314" r:id="rId41"/>
    <p:sldId id="2146847436" r:id="rId42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282" userDrawn="1">
          <p15:clr>
            <a:srgbClr val="A4A3A4"/>
          </p15:clr>
        </p15:guide>
        <p15:guide id="2" pos="3398" userDrawn="1">
          <p15:clr>
            <a:srgbClr val="A4A3A4"/>
          </p15:clr>
        </p15:guide>
        <p15:guide id="3" orient="horz" pos="14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5A38A6-2823-2300-9799-0A867F009078}" name="Floriane Moerch" initials="FM" userId="S::Floriane.Moerch@voev.ch::8cf0cdee-82ce-403a-b384-55cde0ddddb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E37"/>
    <a:srgbClr val="1370CC"/>
    <a:srgbClr val="EC1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38B701-835B-40F7-B229-C5507C43E772}" v="26" dt="2024-04-04T07:12:32.6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1" autoAdjust="0"/>
    <p:restoredTop sz="83549" autoAdjust="0"/>
  </p:normalViewPr>
  <p:slideViewPr>
    <p:cSldViewPr>
      <p:cViewPr varScale="1">
        <p:scale>
          <a:sx n="71" d="100"/>
          <a:sy n="71" d="100"/>
        </p:scale>
        <p:origin x="1104" y="77"/>
      </p:cViewPr>
      <p:guideLst>
        <p:guide pos="4282"/>
        <p:guide pos="3398"/>
        <p:guide orient="horz" pos="14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46" d="100"/>
          <a:sy n="146" d="100"/>
        </p:scale>
        <p:origin x="4560" y="176"/>
      </p:cViewPr>
      <p:guideLst/>
    </p:cSldViewPr>
  </p:notesViewPr>
  <p:gridSpacing cx="54006" cy="5400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ableStyles" Target="tableStyles.xml"/><Relationship Id="rId50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51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Schwarzenbach" userId="26fb26c3-5d2f-46f3-bb89-6c585288d471" providerId="ADAL" clId="{1538B701-835B-40F7-B229-C5507C43E772}"/>
    <pc:docChg chg="custSel modSld">
      <pc:chgData name="Roman Schwarzenbach" userId="26fb26c3-5d2f-46f3-bb89-6c585288d471" providerId="ADAL" clId="{1538B701-835B-40F7-B229-C5507C43E772}" dt="2024-04-04T07:21:52.982" v="157" actId="20577"/>
      <pc:docMkLst>
        <pc:docMk/>
      </pc:docMkLst>
      <pc:sldChg chg="addSp delSp modSp mod delCm">
        <pc:chgData name="Roman Schwarzenbach" userId="26fb26c3-5d2f-46f3-bb89-6c585288d471" providerId="ADAL" clId="{1538B701-835B-40F7-B229-C5507C43E772}" dt="2024-04-04T07:07:56.756" v="4" actId="478"/>
        <pc:sldMkLst>
          <pc:docMk/>
          <pc:sldMk cId="4177729725" sldId="300"/>
        </pc:sldMkLst>
        <pc:spChg chg="del">
          <ac:chgData name="Roman Schwarzenbach" userId="26fb26c3-5d2f-46f3-bb89-6c585288d471" providerId="ADAL" clId="{1538B701-835B-40F7-B229-C5507C43E772}" dt="2024-04-04T07:07:56.756" v="4" actId="478"/>
          <ac:spMkLst>
            <pc:docMk/>
            <pc:sldMk cId="4177729725" sldId="300"/>
            <ac:spMk id="11" creationId="{96CA395B-7D41-25BB-24E9-D68D7737677B}"/>
          </ac:spMkLst>
        </pc:spChg>
        <pc:picChg chg="add mod">
          <ac:chgData name="Roman Schwarzenbach" userId="26fb26c3-5d2f-46f3-bb89-6c585288d471" providerId="ADAL" clId="{1538B701-835B-40F7-B229-C5507C43E772}" dt="2024-04-04T07:07:53.078" v="3" actId="1440"/>
          <ac:picMkLst>
            <pc:docMk/>
            <pc:sldMk cId="4177729725" sldId="300"/>
            <ac:picMk id="3" creationId="{944EA891-AAF4-21E8-9CFE-E7265827D889}"/>
          </ac:picMkLst>
        </pc:picChg>
        <pc:picChg chg="del">
          <ac:chgData name="Roman Schwarzenbach" userId="26fb26c3-5d2f-46f3-bb89-6c585288d471" providerId="ADAL" clId="{1538B701-835B-40F7-B229-C5507C43E772}" dt="2024-04-04T07:07:23.959" v="0" actId="478"/>
          <ac:picMkLst>
            <pc:docMk/>
            <pc:sldMk cId="4177729725" sldId="300"/>
            <ac:picMk id="17" creationId="{04CF421E-B678-BD19-4007-3D7321141B0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oman Schwarzenbach" userId="26fb26c3-5d2f-46f3-bb89-6c585288d471" providerId="ADAL" clId="{1538B701-835B-40F7-B229-C5507C43E772}" dt="2024-04-04T07:07:26.983" v="1"/>
              <pc2:cmMkLst xmlns:pc2="http://schemas.microsoft.com/office/powerpoint/2019/9/main/command">
                <pc:docMk/>
                <pc:sldMk cId="4177729725" sldId="300"/>
                <pc2:cmMk id="{18433FAF-5569-4C88-AE5B-2FE715BB81B5}"/>
              </pc2:cmMkLst>
            </pc226:cmChg>
          </p:ext>
        </pc:extLst>
      </pc:sldChg>
      <pc:sldChg chg="addSp delSp modSp mod delCm">
        <pc:chgData name="Roman Schwarzenbach" userId="26fb26c3-5d2f-46f3-bb89-6c585288d471" providerId="ADAL" clId="{1538B701-835B-40F7-B229-C5507C43E772}" dt="2024-04-04T07:08:15.864" v="9"/>
        <pc:sldMkLst>
          <pc:docMk/>
          <pc:sldMk cId="123793075" sldId="309"/>
        </pc:sldMkLst>
        <pc:spChg chg="del">
          <ac:chgData name="Roman Schwarzenbach" userId="26fb26c3-5d2f-46f3-bb89-6c585288d471" providerId="ADAL" clId="{1538B701-835B-40F7-B229-C5507C43E772}" dt="2024-04-04T07:08:09.873" v="7" actId="478"/>
          <ac:spMkLst>
            <pc:docMk/>
            <pc:sldMk cId="123793075" sldId="309"/>
            <ac:spMk id="11" creationId="{96CA395B-7D41-25BB-24E9-D68D7737677B}"/>
          </ac:spMkLst>
        </pc:spChg>
        <pc:spChg chg="del">
          <ac:chgData name="Roman Schwarzenbach" userId="26fb26c3-5d2f-46f3-bb89-6c585288d471" providerId="ADAL" clId="{1538B701-835B-40F7-B229-C5507C43E772}" dt="2024-04-04T07:08:13.005" v="8" actId="478"/>
          <ac:spMkLst>
            <pc:docMk/>
            <pc:sldMk cId="123793075" sldId="309"/>
            <ac:spMk id="20" creationId="{D5F12DEF-9DD4-8A4E-E342-435545FC9121}"/>
          </ac:spMkLst>
        </pc:spChg>
        <pc:picChg chg="add mod">
          <ac:chgData name="Roman Schwarzenbach" userId="26fb26c3-5d2f-46f3-bb89-6c585288d471" providerId="ADAL" clId="{1538B701-835B-40F7-B229-C5507C43E772}" dt="2024-04-04T07:08:08.599" v="6"/>
          <ac:picMkLst>
            <pc:docMk/>
            <pc:sldMk cId="123793075" sldId="309"/>
            <ac:picMk id="2" creationId="{082A122F-E204-E415-46E8-3775E2DFA61E}"/>
          </ac:picMkLst>
        </pc:picChg>
        <pc:picChg chg="del">
          <ac:chgData name="Roman Schwarzenbach" userId="26fb26c3-5d2f-46f3-bb89-6c585288d471" providerId="ADAL" clId="{1538B701-835B-40F7-B229-C5507C43E772}" dt="2024-04-04T07:08:07.394" v="5" actId="478"/>
          <ac:picMkLst>
            <pc:docMk/>
            <pc:sldMk cId="123793075" sldId="309"/>
            <ac:picMk id="17" creationId="{04CF421E-B678-BD19-4007-3D7321141B0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oman Schwarzenbach" userId="26fb26c3-5d2f-46f3-bb89-6c585288d471" providerId="ADAL" clId="{1538B701-835B-40F7-B229-C5507C43E772}" dt="2024-04-04T07:08:15.864" v="9"/>
              <pc2:cmMkLst xmlns:pc2="http://schemas.microsoft.com/office/powerpoint/2019/9/main/command">
                <pc:docMk/>
                <pc:sldMk cId="123793075" sldId="309"/>
                <pc2:cmMk id="{1DAD2313-28A3-4924-A8D5-AF47B1782355}"/>
              </pc2:cmMkLst>
            </pc226:cmChg>
          </p:ext>
        </pc:extLst>
      </pc:sldChg>
      <pc:sldChg chg="modSp mod">
        <pc:chgData name="Roman Schwarzenbach" userId="26fb26c3-5d2f-46f3-bb89-6c585288d471" providerId="ADAL" clId="{1538B701-835B-40F7-B229-C5507C43E772}" dt="2024-04-04T07:21:52.982" v="157" actId="20577"/>
        <pc:sldMkLst>
          <pc:docMk/>
          <pc:sldMk cId="5418615" sldId="2146847418"/>
        </pc:sldMkLst>
        <pc:graphicFrameChg chg="mod modGraphic">
          <ac:chgData name="Roman Schwarzenbach" userId="26fb26c3-5d2f-46f3-bb89-6c585288d471" providerId="ADAL" clId="{1538B701-835B-40F7-B229-C5507C43E772}" dt="2024-04-04T07:21:52.982" v="157" actId="20577"/>
          <ac:graphicFrameMkLst>
            <pc:docMk/>
            <pc:sldMk cId="5418615" sldId="2146847418"/>
            <ac:graphicFrameMk id="12" creationId="{F41F8C2D-E058-56B8-4D2A-4E73872C2535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DBDBD0-B9E4-4944-85E8-AC483F47E2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4CDA557-5490-41C7-A39C-904448825514}">
      <dgm:prSet phldrT="[Text]" custT="1"/>
      <dgm:spPr>
        <a:solidFill>
          <a:schemeClr val="bg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endParaRPr lang="de-CH" sz="500">
            <a:solidFill>
              <a:schemeClr val="bg1"/>
            </a:solidFill>
          </a:endParaRPr>
        </a:p>
      </dgm:t>
    </dgm:pt>
    <dgm:pt modelId="{DF1C7F40-F178-4CEE-A377-43236615C9BD}" type="parTrans" cxnId="{DC6DCFEF-ADA6-4B8B-8914-5481DB920992}">
      <dgm:prSet/>
      <dgm:spPr/>
      <dgm:t>
        <a:bodyPr/>
        <a:lstStyle/>
        <a:p>
          <a:endParaRPr lang="de-CH" sz="200">
            <a:solidFill>
              <a:schemeClr val="bg1"/>
            </a:solidFill>
          </a:endParaRPr>
        </a:p>
      </dgm:t>
    </dgm:pt>
    <dgm:pt modelId="{399DAD01-895B-424E-AAC0-C6F3AB301785}" type="sibTrans" cxnId="{DC6DCFEF-ADA6-4B8B-8914-5481DB920992}">
      <dgm:prSet/>
      <dgm:spPr/>
      <dgm:t>
        <a:bodyPr/>
        <a:lstStyle/>
        <a:p>
          <a:endParaRPr lang="de-CH" sz="200">
            <a:solidFill>
              <a:schemeClr val="bg1"/>
            </a:solidFill>
          </a:endParaRPr>
        </a:p>
      </dgm:t>
    </dgm:pt>
    <dgm:pt modelId="{351B58C7-0C58-42D8-933F-9B094BAB16FF}">
      <dgm:prSet phldrT="[Text]" custT="1"/>
      <dgm:spPr>
        <a:solidFill>
          <a:schemeClr val="accent1">
            <a:lumMod val="60000"/>
            <a:lumOff val="4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endParaRPr lang="de-CH" sz="500">
            <a:solidFill>
              <a:schemeClr val="bg1"/>
            </a:solidFill>
          </a:endParaRPr>
        </a:p>
      </dgm:t>
    </dgm:pt>
    <dgm:pt modelId="{D39C20F3-53CA-4610-ABEB-936637EB4065}" type="parTrans" cxnId="{B6AAF4EE-2CE4-4C90-8DA1-383E1BEA79E6}">
      <dgm:prSet/>
      <dgm:spPr/>
      <dgm:t>
        <a:bodyPr/>
        <a:lstStyle/>
        <a:p>
          <a:endParaRPr lang="de-CH" sz="200">
            <a:solidFill>
              <a:schemeClr val="bg1"/>
            </a:solidFill>
          </a:endParaRPr>
        </a:p>
      </dgm:t>
    </dgm:pt>
    <dgm:pt modelId="{617947E8-718E-4789-8B0A-6E5DE6F7A002}" type="sibTrans" cxnId="{B6AAF4EE-2CE4-4C90-8DA1-383E1BEA79E6}">
      <dgm:prSet/>
      <dgm:spPr/>
      <dgm:t>
        <a:bodyPr/>
        <a:lstStyle/>
        <a:p>
          <a:endParaRPr lang="de-CH" sz="200">
            <a:solidFill>
              <a:schemeClr val="bg1"/>
            </a:solidFill>
          </a:endParaRPr>
        </a:p>
      </dgm:t>
    </dgm:pt>
    <dgm:pt modelId="{040E2559-BBD0-4385-90A8-0F9B99D210D5}">
      <dgm:prSet phldrT="[Text]" custT="1"/>
      <dgm:spPr>
        <a:solidFill>
          <a:schemeClr val="bg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endParaRPr lang="de-CH" sz="500">
            <a:solidFill>
              <a:schemeClr val="bg1"/>
            </a:solidFill>
          </a:endParaRPr>
        </a:p>
      </dgm:t>
    </dgm:pt>
    <dgm:pt modelId="{2B45FFDF-C889-4867-972E-DD95528F2847}" type="parTrans" cxnId="{681980CD-4B39-4401-AF7D-5E471F6B917F}">
      <dgm:prSet/>
      <dgm:spPr/>
      <dgm:t>
        <a:bodyPr/>
        <a:lstStyle/>
        <a:p>
          <a:endParaRPr lang="de-CH" sz="200">
            <a:solidFill>
              <a:schemeClr val="bg1"/>
            </a:solidFill>
          </a:endParaRPr>
        </a:p>
      </dgm:t>
    </dgm:pt>
    <dgm:pt modelId="{412EAEB3-32CD-4791-9C34-EB0B45DA6437}" type="sibTrans" cxnId="{681980CD-4B39-4401-AF7D-5E471F6B917F}">
      <dgm:prSet/>
      <dgm:spPr/>
      <dgm:t>
        <a:bodyPr/>
        <a:lstStyle/>
        <a:p>
          <a:endParaRPr lang="de-CH" sz="200">
            <a:solidFill>
              <a:schemeClr val="bg1"/>
            </a:solidFill>
          </a:endParaRPr>
        </a:p>
      </dgm:t>
    </dgm:pt>
    <dgm:pt modelId="{57276959-25D0-435D-88BE-A40D4FFD08E7}" type="pres">
      <dgm:prSet presAssocID="{C3DBDBD0-B9E4-4944-85E8-AC483F47E281}" presName="Name0" presStyleCnt="0">
        <dgm:presLayoutVars>
          <dgm:dir/>
          <dgm:animLvl val="lvl"/>
          <dgm:resizeHandles val="exact"/>
        </dgm:presLayoutVars>
      </dgm:prSet>
      <dgm:spPr/>
    </dgm:pt>
    <dgm:pt modelId="{48BAE5EB-B5C7-45A3-91D3-B4F704C09976}" type="pres">
      <dgm:prSet presAssocID="{B4CDA557-5490-41C7-A39C-904448825514}" presName="Name8" presStyleCnt="0"/>
      <dgm:spPr/>
    </dgm:pt>
    <dgm:pt modelId="{817E3ABA-25E3-4789-A259-A95207C2AB21}" type="pres">
      <dgm:prSet presAssocID="{B4CDA557-5490-41C7-A39C-904448825514}" presName="level" presStyleLbl="node1" presStyleIdx="0" presStyleCnt="3" custScaleY="81538" custLinFactNeighborY="-11229">
        <dgm:presLayoutVars>
          <dgm:chMax val="1"/>
          <dgm:bulletEnabled val="1"/>
        </dgm:presLayoutVars>
      </dgm:prSet>
      <dgm:spPr/>
    </dgm:pt>
    <dgm:pt modelId="{2321FB0C-363E-4DCD-938E-9D1CA313B784}" type="pres">
      <dgm:prSet presAssocID="{B4CDA557-5490-41C7-A39C-90444882551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E7F214B-B4FE-424B-B52A-00EE6B5915B6}" type="pres">
      <dgm:prSet presAssocID="{351B58C7-0C58-42D8-933F-9B094BAB16FF}" presName="Name8" presStyleCnt="0"/>
      <dgm:spPr/>
    </dgm:pt>
    <dgm:pt modelId="{6072D62C-0806-4E4E-9A52-90FB8F984AEA}" type="pres">
      <dgm:prSet presAssocID="{351B58C7-0C58-42D8-933F-9B094BAB16FF}" presName="level" presStyleLbl="node1" presStyleIdx="1" presStyleCnt="3" custScaleY="109967">
        <dgm:presLayoutVars>
          <dgm:chMax val="1"/>
          <dgm:bulletEnabled val="1"/>
        </dgm:presLayoutVars>
      </dgm:prSet>
      <dgm:spPr/>
    </dgm:pt>
    <dgm:pt modelId="{089E9424-4D86-4E73-AF33-F6906B7DFA3D}" type="pres">
      <dgm:prSet presAssocID="{351B58C7-0C58-42D8-933F-9B094BAB16F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04375F1-5891-4AA8-95A2-58E267BE278A}" type="pres">
      <dgm:prSet presAssocID="{040E2559-BBD0-4385-90A8-0F9B99D210D5}" presName="Name8" presStyleCnt="0"/>
      <dgm:spPr/>
    </dgm:pt>
    <dgm:pt modelId="{87F4C7F7-B0D0-42AE-AB18-5F1350D383E8}" type="pres">
      <dgm:prSet presAssocID="{040E2559-BBD0-4385-90A8-0F9B99D210D5}" presName="level" presStyleLbl="node1" presStyleIdx="2" presStyleCnt="3">
        <dgm:presLayoutVars>
          <dgm:chMax val="1"/>
          <dgm:bulletEnabled val="1"/>
        </dgm:presLayoutVars>
      </dgm:prSet>
      <dgm:spPr/>
    </dgm:pt>
    <dgm:pt modelId="{5792514B-5D37-451D-A47F-FB035DA8EAB6}" type="pres">
      <dgm:prSet presAssocID="{040E2559-BBD0-4385-90A8-0F9B99D210D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E87346B-061F-4BE2-948C-C6B2FF653F5B}" type="presOf" srcId="{351B58C7-0C58-42D8-933F-9B094BAB16FF}" destId="{6072D62C-0806-4E4E-9A52-90FB8F984AEA}" srcOrd="0" destOrd="0" presId="urn:microsoft.com/office/officeart/2005/8/layout/pyramid1"/>
    <dgm:cxn modelId="{5E17B780-0A4E-4C81-BCF1-5E6E2A55B2EA}" type="presOf" srcId="{B4CDA557-5490-41C7-A39C-904448825514}" destId="{2321FB0C-363E-4DCD-938E-9D1CA313B784}" srcOrd="1" destOrd="0" presId="urn:microsoft.com/office/officeart/2005/8/layout/pyramid1"/>
    <dgm:cxn modelId="{6D012983-C775-4F37-AFA5-0607AA37E60D}" type="presOf" srcId="{351B58C7-0C58-42D8-933F-9B094BAB16FF}" destId="{089E9424-4D86-4E73-AF33-F6906B7DFA3D}" srcOrd="1" destOrd="0" presId="urn:microsoft.com/office/officeart/2005/8/layout/pyramid1"/>
    <dgm:cxn modelId="{9F8691A3-0718-4038-B42B-610E12345BED}" type="presOf" srcId="{C3DBDBD0-B9E4-4944-85E8-AC483F47E281}" destId="{57276959-25D0-435D-88BE-A40D4FFD08E7}" srcOrd="0" destOrd="0" presId="urn:microsoft.com/office/officeart/2005/8/layout/pyramid1"/>
    <dgm:cxn modelId="{4F67ABB3-67B6-4A9E-B41A-9318FFB8904B}" type="presOf" srcId="{040E2559-BBD0-4385-90A8-0F9B99D210D5}" destId="{5792514B-5D37-451D-A47F-FB035DA8EAB6}" srcOrd="1" destOrd="0" presId="urn:microsoft.com/office/officeart/2005/8/layout/pyramid1"/>
    <dgm:cxn modelId="{681980CD-4B39-4401-AF7D-5E471F6B917F}" srcId="{C3DBDBD0-B9E4-4944-85E8-AC483F47E281}" destId="{040E2559-BBD0-4385-90A8-0F9B99D210D5}" srcOrd="2" destOrd="0" parTransId="{2B45FFDF-C889-4867-972E-DD95528F2847}" sibTransId="{412EAEB3-32CD-4791-9C34-EB0B45DA6437}"/>
    <dgm:cxn modelId="{9D4F2CE9-46D3-4D60-93BF-4A7FC0092576}" type="presOf" srcId="{B4CDA557-5490-41C7-A39C-904448825514}" destId="{817E3ABA-25E3-4789-A259-A95207C2AB21}" srcOrd="0" destOrd="0" presId="urn:microsoft.com/office/officeart/2005/8/layout/pyramid1"/>
    <dgm:cxn modelId="{949F30E9-42C6-4942-88A4-7ED1B9A19D8A}" type="presOf" srcId="{040E2559-BBD0-4385-90A8-0F9B99D210D5}" destId="{87F4C7F7-B0D0-42AE-AB18-5F1350D383E8}" srcOrd="0" destOrd="0" presId="urn:microsoft.com/office/officeart/2005/8/layout/pyramid1"/>
    <dgm:cxn modelId="{B6AAF4EE-2CE4-4C90-8DA1-383E1BEA79E6}" srcId="{C3DBDBD0-B9E4-4944-85E8-AC483F47E281}" destId="{351B58C7-0C58-42D8-933F-9B094BAB16FF}" srcOrd="1" destOrd="0" parTransId="{D39C20F3-53CA-4610-ABEB-936637EB4065}" sibTransId="{617947E8-718E-4789-8B0A-6E5DE6F7A002}"/>
    <dgm:cxn modelId="{DC6DCFEF-ADA6-4B8B-8914-5481DB920992}" srcId="{C3DBDBD0-B9E4-4944-85E8-AC483F47E281}" destId="{B4CDA557-5490-41C7-A39C-904448825514}" srcOrd="0" destOrd="0" parTransId="{DF1C7F40-F178-4CEE-A377-43236615C9BD}" sibTransId="{399DAD01-895B-424E-AAC0-C6F3AB301785}"/>
    <dgm:cxn modelId="{54B603E8-5BE6-4E74-962A-4E901003C828}" type="presParOf" srcId="{57276959-25D0-435D-88BE-A40D4FFD08E7}" destId="{48BAE5EB-B5C7-45A3-91D3-B4F704C09976}" srcOrd="0" destOrd="0" presId="urn:microsoft.com/office/officeart/2005/8/layout/pyramid1"/>
    <dgm:cxn modelId="{E77A5E9C-1CF8-4158-8CF3-CBAC1D78C8E8}" type="presParOf" srcId="{48BAE5EB-B5C7-45A3-91D3-B4F704C09976}" destId="{817E3ABA-25E3-4789-A259-A95207C2AB21}" srcOrd="0" destOrd="0" presId="urn:microsoft.com/office/officeart/2005/8/layout/pyramid1"/>
    <dgm:cxn modelId="{2C8162BC-6E8E-43DB-B0B3-DD5F5485F0BF}" type="presParOf" srcId="{48BAE5EB-B5C7-45A3-91D3-B4F704C09976}" destId="{2321FB0C-363E-4DCD-938E-9D1CA313B784}" srcOrd="1" destOrd="0" presId="urn:microsoft.com/office/officeart/2005/8/layout/pyramid1"/>
    <dgm:cxn modelId="{085956DE-D093-4E30-913E-1937093B10C2}" type="presParOf" srcId="{57276959-25D0-435D-88BE-A40D4FFD08E7}" destId="{7E7F214B-B4FE-424B-B52A-00EE6B5915B6}" srcOrd="1" destOrd="0" presId="urn:microsoft.com/office/officeart/2005/8/layout/pyramid1"/>
    <dgm:cxn modelId="{FE36851F-D8DA-4565-80D1-0AB815549F71}" type="presParOf" srcId="{7E7F214B-B4FE-424B-B52A-00EE6B5915B6}" destId="{6072D62C-0806-4E4E-9A52-90FB8F984AEA}" srcOrd="0" destOrd="0" presId="urn:microsoft.com/office/officeart/2005/8/layout/pyramid1"/>
    <dgm:cxn modelId="{C88FA174-C71C-440C-94AE-C6E9A324C658}" type="presParOf" srcId="{7E7F214B-B4FE-424B-B52A-00EE6B5915B6}" destId="{089E9424-4D86-4E73-AF33-F6906B7DFA3D}" srcOrd="1" destOrd="0" presId="urn:microsoft.com/office/officeart/2005/8/layout/pyramid1"/>
    <dgm:cxn modelId="{D6B08BD0-D48E-43B8-BFE8-D2396A232F6D}" type="presParOf" srcId="{57276959-25D0-435D-88BE-A40D4FFD08E7}" destId="{104375F1-5891-4AA8-95A2-58E267BE278A}" srcOrd="2" destOrd="0" presId="urn:microsoft.com/office/officeart/2005/8/layout/pyramid1"/>
    <dgm:cxn modelId="{4668C10C-2BF6-480B-BD29-21B36B24EAF2}" type="presParOf" srcId="{104375F1-5891-4AA8-95A2-58E267BE278A}" destId="{87F4C7F7-B0D0-42AE-AB18-5F1350D383E8}" srcOrd="0" destOrd="0" presId="urn:microsoft.com/office/officeart/2005/8/layout/pyramid1"/>
    <dgm:cxn modelId="{6D21C7CE-AB75-4842-BD71-B09A0E62D63E}" type="presParOf" srcId="{104375F1-5891-4AA8-95A2-58E267BE278A}" destId="{5792514B-5D37-451D-A47F-FB035DA8EAB6}" srcOrd="1" destOrd="0" presId="urn:microsoft.com/office/officeart/2005/8/layout/pyramid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DBDBD0-B9E4-4944-85E8-AC483F47E2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4CDA557-5490-41C7-A39C-904448825514}">
      <dgm:prSet phldrT="[Text]" custT="1"/>
      <dgm:spPr>
        <a:solidFill>
          <a:schemeClr val="accent1"/>
        </a:solidFill>
        <a:ln w="12700">
          <a:solidFill>
            <a:schemeClr val="bg1"/>
          </a:solidFill>
        </a:ln>
      </dgm:spPr>
      <dgm:t>
        <a:bodyPr/>
        <a:lstStyle/>
        <a:p>
          <a:endParaRPr lang="de-CH" sz="500">
            <a:solidFill>
              <a:schemeClr val="bg1"/>
            </a:solidFill>
          </a:endParaRPr>
        </a:p>
      </dgm:t>
    </dgm:pt>
    <dgm:pt modelId="{DF1C7F40-F178-4CEE-A377-43236615C9BD}" type="parTrans" cxnId="{DC6DCFEF-ADA6-4B8B-8914-5481DB920992}">
      <dgm:prSet/>
      <dgm:spPr/>
      <dgm:t>
        <a:bodyPr/>
        <a:lstStyle/>
        <a:p>
          <a:endParaRPr lang="de-CH" sz="200">
            <a:solidFill>
              <a:schemeClr val="bg1"/>
            </a:solidFill>
          </a:endParaRPr>
        </a:p>
      </dgm:t>
    </dgm:pt>
    <dgm:pt modelId="{399DAD01-895B-424E-AAC0-C6F3AB301785}" type="sibTrans" cxnId="{DC6DCFEF-ADA6-4B8B-8914-5481DB920992}">
      <dgm:prSet/>
      <dgm:spPr/>
      <dgm:t>
        <a:bodyPr/>
        <a:lstStyle/>
        <a:p>
          <a:endParaRPr lang="de-CH" sz="200">
            <a:solidFill>
              <a:schemeClr val="bg1"/>
            </a:solidFill>
          </a:endParaRPr>
        </a:p>
      </dgm:t>
    </dgm:pt>
    <dgm:pt modelId="{351B58C7-0C58-42D8-933F-9B094BAB16FF}">
      <dgm:prSet phldrT="[Text]" custT="1"/>
      <dgm:spPr>
        <a:solidFill>
          <a:schemeClr val="bg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endParaRPr lang="de-CH" sz="500">
            <a:solidFill>
              <a:schemeClr val="bg1"/>
            </a:solidFill>
          </a:endParaRPr>
        </a:p>
      </dgm:t>
    </dgm:pt>
    <dgm:pt modelId="{D39C20F3-53CA-4610-ABEB-936637EB4065}" type="parTrans" cxnId="{B6AAF4EE-2CE4-4C90-8DA1-383E1BEA79E6}">
      <dgm:prSet/>
      <dgm:spPr/>
      <dgm:t>
        <a:bodyPr/>
        <a:lstStyle/>
        <a:p>
          <a:endParaRPr lang="de-CH" sz="200">
            <a:solidFill>
              <a:schemeClr val="bg1"/>
            </a:solidFill>
          </a:endParaRPr>
        </a:p>
      </dgm:t>
    </dgm:pt>
    <dgm:pt modelId="{617947E8-718E-4789-8B0A-6E5DE6F7A002}" type="sibTrans" cxnId="{B6AAF4EE-2CE4-4C90-8DA1-383E1BEA79E6}">
      <dgm:prSet/>
      <dgm:spPr/>
      <dgm:t>
        <a:bodyPr/>
        <a:lstStyle/>
        <a:p>
          <a:endParaRPr lang="de-CH" sz="200">
            <a:solidFill>
              <a:schemeClr val="bg1"/>
            </a:solidFill>
          </a:endParaRPr>
        </a:p>
      </dgm:t>
    </dgm:pt>
    <dgm:pt modelId="{040E2559-BBD0-4385-90A8-0F9B99D210D5}">
      <dgm:prSet phldrT="[Text]" custT="1"/>
      <dgm:spPr>
        <a:solidFill>
          <a:schemeClr val="bg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endParaRPr lang="de-CH" sz="500">
            <a:solidFill>
              <a:schemeClr val="bg1"/>
            </a:solidFill>
          </a:endParaRPr>
        </a:p>
      </dgm:t>
    </dgm:pt>
    <dgm:pt modelId="{2B45FFDF-C889-4867-972E-DD95528F2847}" type="parTrans" cxnId="{681980CD-4B39-4401-AF7D-5E471F6B917F}">
      <dgm:prSet/>
      <dgm:spPr/>
      <dgm:t>
        <a:bodyPr/>
        <a:lstStyle/>
        <a:p>
          <a:endParaRPr lang="de-CH" sz="200">
            <a:solidFill>
              <a:schemeClr val="bg1"/>
            </a:solidFill>
          </a:endParaRPr>
        </a:p>
      </dgm:t>
    </dgm:pt>
    <dgm:pt modelId="{412EAEB3-32CD-4791-9C34-EB0B45DA6437}" type="sibTrans" cxnId="{681980CD-4B39-4401-AF7D-5E471F6B917F}">
      <dgm:prSet/>
      <dgm:spPr/>
      <dgm:t>
        <a:bodyPr/>
        <a:lstStyle/>
        <a:p>
          <a:endParaRPr lang="de-CH" sz="200">
            <a:solidFill>
              <a:schemeClr val="bg1"/>
            </a:solidFill>
          </a:endParaRPr>
        </a:p>
      </dgm:t>
    </dgm:pt>
    <dgm:pt modelId="{57276959-25D0-435D-88BE-A40D4FFD08E7}" type="pres">
      <dgm:prSet presAssocID="{C3DBDBD0-B9E4-4944-85E8-AC483F47E281}" presName="Name0" presStyleCnt="0">
        <dgm:presLayoutVars>
          <dgm:dir/>
          <dgm:animLvl val="lvl"/>
          <dgm:resizeHandles val="exact"/>
        </dgm:presLayoutVars>
      </dgm:prSet>
      <dgm:spPr/>
    </dgm:pt>
    <dgm:pt modelId="{48BAE5EB-B5C7-45A3-91D3-B4F704C09976}" type="pres">
      <dgm:prSet presAssocID="{B4CDA557-5490-41C7-A39C-904448825514}" presName="Name8" presStyleCnt="0"/>
      <dgm:spPr/>
    </dgm:pt>
    <dgm:pt modelId="{817E3ABA-25E3-4789-A259-A95207C2AB21}" type="pres">
      <dgm:prSet presAssocID="{B4CDA557-5490-41C7-A39C-904448825514}" presName="level" presStyleLbl="node1" presStyleIdx="0" presStyleCnt="3" custScaleY="81538" custLinFactNeighborY="-11229">
        <dgm:presLayoutVars>
          <dgm:chMax val="1"/>
          <dgm:bulletEnabled val="1"/>
        </dgm:presLayoutVars>
      </dgm:prSet>
      <dgm:spPr/>
    </dgm:pt>
    <dgm:pt modelId="{2321FB0C-363E-4DCD-938E-9D1CA313B784}" type="pres">
      <dgm:prSet presAssocID="{B4CDA557-5490-41C7-A39C-90444882551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E7F214B-B4FE-424B-B52A-00EE6B5915B6}" type="pres">
      <dgm:prSet presAssocID="{351B58C7-0C58-42D8-933F-9B094BAB16FF}" presName="Name8" presStyleCnt="0"/>
      <dgm:spPr/>
    </dgm:pt>
    <dgm:pt modelId="{6072D62C-0806-4E4E-9A52-90FB8F984AEA}" type="pres">
      <dgm:prSet presAssocID="{351B58C7-0C58-42D8-933F-9B094BAB16FF}" presName="level" presStyleLbl="node1" presStyleIdx="1" presStyleCnt="3" custScaleY="109967">
        <dgm:presLayoutVars>
          <dgm:chMax val="1"/>
          <dgm:bulletEnabled val="1"/>
        </dgm:presLayoutVars>
      </dgm:prSet>
      <dgm:spPr/>
    </dgm:pt>
    <dgm:pt modelId="{089E9424-4D86-4E73-AF33-F6906B7DFA3D}" type="pres">
      <dgm:prSet presAssocID="{351B58C7-0C58-42D8-933F-9B094BAB16F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04375F1-5891-4AA8-95A2-58E267BE278A}" type="pres">
      <dgm:prSet presAssocID="{040E2559-BBD0-4385-90A8-0F9B99D210D5}" presName="Name8" presStyleCnt="0"/>
      <dgm:spPr/>
    </dgm:pt>
    <dgm:pt modelId="{87F4C7F7-B0D0-42AE-AB18-5F1350D383E8}" type="pres">
      <dgm:prSet presAssocID="{040E2559-BBD0-4385-90A8-0F9B99D210D5}" presName="level" presStyleLbl="node1" presStyleIdx="2" presStyleCnt="3">
        <dgm:presLayoutVars>
          <dgm:chMax val="1"/>
          <dgm:bulletEnabled val="1"/>
        </dgm:presLayoutVars>
      </dgm:prSet>
      <dgm:spPr/>
    </dgm:pt>
    <dgm:pt modelId="{5792514B-5D37-451D-A47F-FB035DA8EAB6}" type="pres">
      <dgm:prSet presAssocID="{040E2559-BBD0-4385-90A8-0F9B99D210D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E87346B-061F-4BE2-948C-C6B2FF653F5B}" type="presOf" srcId="{351B58C7-0C58-42D8-933F-9B094BAB16FF}" destId="{6072D62C-0806-4E4E-9A52-90FB8F984AEA}" srcOrd="0" destOrd="0" presId="urn:microsoft.com/office/officeart/2005/8/layout/pyramid1"/>
    <dgm:cxn modelId="{5E17B780-0A4E-4C81-BCF1-5E6E2A55B2EA}" type="presOf" srcId="{B4CDA557-5490-41C7-A39C-904448825514}" destId="{2321FB0C-363E-4DCD-938E-9D1CA313B784}" srcOrd="1" destOrd="0" presId="urn:microsoft.com/office/officeart/2005/8/layout/pyramid1"/>
    <dgm:cxn modelId="{6D012983-C775-4F37-AFA5-0607AA37E60D}" type="presOf" srcId="{351B58C7-0C58-42D8-933F-9B094BAB16FF}" destId="{089E9424-4D86-4E73-AF33-F6906B7DFA3D}" srcOrd="1" destOrd="0" presId="urn:microsoft.com/office/officeart/2005/8/layout/pyramid1"/>
    <dgm:cxn modelId="{9F8691A3-0718-4038-B42B-610E12345BED}" type="presOf" srcId="{C3DBDBD0-B9E4-4944-85E8-AC483F47E281}" destId="{57276959-25D0-435D-88BE-A40D4FFD08E7}" srcOrd="0" destOrd="0" presId="urn:microsoft.com/office/officeart/2005/8/layout/pyramid1"/>
    <dgm:cxn modelId="{4F67ABB3-67B6-4A9E-B41A-9318FFB8904B}" type="presOf" srcId="{040E2559-BBD0-4385-90A8-0F9B99D210D5}" destId="{5792514B-5D37-451D-A47F-FB035DA8EAB6}" srcOrd="1" destOrd="0" presId="urn:microsoft.com/office/officeart/2005/8/layout/pyramid1"/>
    <dgm:cxn modelId="{681980CD-4B39-4401-AF7D-5E471F6B917F}" srcId="{C3DBDBD0-B9E4-4944-85E8-AC483F47E281}" destId="{040E2559-BBD0-4385-90A8-0F9B99D210D5}" srcOrd="2" destOrd="0" parTransId="{2B45FFDF-C889-4867-972E-DD95528F2847}" sibTransId="{412EAEB3-32CD-4791-9C34-EB0B45DA6437}"/>
    <dgm:cxn modelId="{9D4F2CE9-46D3-4D60-93BF-4A7FC0092576}" type="presOf" srcId="{B4CDA557-5490-41C7-A39C-904448825514}" destId="{817E3ABA-25E3-4789-A259-A95207C2AB21}" srcOrd="0" destOrd="0" presId="urn:microsoft.com/office/officeart/2005/8/layout/pyramid1"/>
    <dgm:cxn modelId="{949F30E9-42C6-4942-88A4-7ED1B9A19D8A}" type="presOf" srcId="{040E2559-BBD0-4385-90A8-0F9B99D210D5}" destId="{87F4C7F7-B0D0-42AE-AB18-5F1350D383E8}" srcOrd="0" destOrd="0" presId="urn:microsoft.com/office/officeart/2005/8/layout/pyramid1"/>
    <dgm:cxn modelId="{B6AAF4EE-2CE4-4C90-8DA1-383E1BEA79E6}" srcId="{C3DBDBD0-B9E4-4944-85E8-AC483F47E281}" destId="{351B58C7-0C58-42D8-933F-9B094BAB16FF}" srcOrd="1" destOrd="0" parTransId="{D39C20F3-53CA-4610-ABEB-936637EB4065}" sibTransId="{617947E8-718E-4789-8B0A-6E5DE6F7A002}"/>
    <dgm:cxn modelId="{DC6DCFEF-ADA6-4B8B-8914-5481DB920992}" srcId="{C3DBDBD0-B9E4-4944-85E8-AC483F47E281}" destId="{B4CDA557-5490-41C7-A39C-904448825514}" srcOrd="0" destOrd="0" parTransId="{DF1C7F40-F178-4CEE-A377-43236615C9BD}" sibTransId="{399DAD01-895B-424E-AAC0-C6F3AB301785}"/>
    <dgm:cxn modelId="{54B603E8-5BE6-4E74-962A-4E901003C828}" type="presParOf" srcId="{57276959-25D0-435D-88BE-A40D4FFD08E7}" destId="{48BAE5EB-B5C7-45A3-91D3-B4F704C09976}" srcOrd="0" destOrd="0" presId="urn:microsoft.com/office/officeart/2005/8/layout/pyramid1"/>
    <dgm:cxn modelId="{E77A5E9C-1CF8-4158-8CF3-CBAC1D78C8E8}" type="presParOf" srcId="{48BAE5EB-B5C7-45A3-91D3-B4F704C09976}" destId="{817E3ABA-25E3-4789-A259-A95207C2AB21}" srcOrd="0" destOrd="0" presId="urn:microsoft.com/office/officeart/2005/8/layout/pyramid1"/>
    <dgm:cxn modelId="{2C8162BC-6E8E-43DB-B0B3-DD5F5485F0BF}" type="presParOf" srcId="{48BAE5EB-B5C7-45A3-91D3-B4F704C09976}" destId="{2321FB0C-363E-4DCD-938E-9D1CA313B784}" srcOrd="1" destOrd="0" presId="urn:microsoft.com/office/officeart/2005/8/layout/pyramid1"/>
    <dgm:cxn modelId="{085956DE-D093-4E30-913E-1937093B10C2}" type="presParOf" srcId="{57276959-25D0-435D-88BE-A40D4FFD08E7}" destId="{7E7F214B-B4FE-424B-B52A-00EE6B5915B6}" srcOrd="1" destOrd="0" presId="urn:microsoft.com/office/officeart/2005/8/layout/pyramid1"/>
    <dgm:cxn modelId="{FE36851F-D8DA-4565-80D1-0AB815549F71}" type="presParOf" srcId="{7E7F214B-B4FE-424B-B52A-00EE6B5915B6}" destId="{6072D62C-0806-4E4E-9A52-90FB8F984AEA}" srcOrd="0" destOrd="0" presId="urn:microsoft.com/office/officeart/2005/8/layout/pyramid1"/>
    <dgm:cxn modelId="{C88FA174-C71C-440C-94AE-C6E9A324C658}" type="presParOf" srcId="{7E7F214B-B4FE-424B-B52A-00EE6B5915B6}" destId="{089E9424-4D86-4E73-AF33-F6906B7DFA3D}" srcOrd="1" destOrd="0" presId="urn:microsoft.com/office/officeart/2005/8/layout/pyramid1"/>
    <dgm:cxn modelId="{D6B08BD0-D48E-43B8-BFE8-D2396A232F6D}" type="presParOf" srcId="{57276959-25D0-435D-88BE-A40D4FFD08E7}" destId="{104375F1-5891-4AA8-95A2-58E267BE278A}" srcOrd="2" destOrd="0" presId="urn:microsoft.com/office/officeart/2005/8/layout/pyramid1"/>
    <dgm:cxn modelId="{4668C10C-2BF6-480B-BD29-21B36B24EAF2}" type="presParOf" srcId="{104375F1-5891-4AA8-95A2-58E267BE278A}" destId="{87F4C7F7-B0D0-42AE-AB18-5F1350D383E8}" srcOrd="0" destOrd="0" presId="urn:microsoft.com/office/officeart/2005/8/layout/pyramid1"/>
    <dgm:cxn modelId="{6D21C7CE-AB75-4842-BD71-B09A0E62D63E}" type="presParOf" srcId="{104375F1-5891-4AA8-95A2-58E267BE278A}" destId="{5792514B-5D37-451D-A47F-FB035DA8EAB6}" srcOrd="1" destOrd="0" presId="urn:microsoft.com/office/officeart/2005/8/layout/pyramid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DBDBD0-B9E4-4944-85E8-AC483F47E2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4CDA557-5490-41C7-A39C-904448825514}">
      <dgm:prSet phldrT="[Text]" custT="1"/>
      <dgm:spPr>
        <a:solidFill>
          <a:schemeClr val="bg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endParaRPr lang="de-CH" sz="500">
            <a:solidFill>
              <a:schemeClr val="bg1"/>
            </a:solidFill>
          </a:endParaRPr>
        </a:p>
      </dgm:t>
    </dgm:pt>
    <dgm:pt modelId="{DF1C7F40-F178-4CEE-A377-43236615C9BD}" type="parTrans" cxnId="{DC6DCFEF-ADA6-4B8B-8914-5481DB920992}">
      <dgm:prSet/>
      <dgm:spPr/>
      <dgm:t>
        <a:bodyPr/>
        <a:lstStyle/>
        <a:p>
          <a:endParaRPr lang="de-CH" sz="200">
            <a:solidFill>
              <a:schemeClr val="bg1"/>
            </a:solidFill>
          </a:endParaRPr>
        </a:p>
      </dgm:t>
    </dgm:pt>
    <dgm:pt modelId="{399DAD01-895B-424E-AAC0-C6F3AB301785}" type="sibTrans" cxnId="{DC6DCFEF-ADA6-4B8B-8914-5481DB920992}">
      <dgm:prSet/>
      <dgm:spPr/>
      <dgm:t>
        <a:bodyPr/>
        <a:lstStyle/>
        <a:p>
          <a:endParaRPr lang="de-CH" sz="200">
            <a:solidFill>
              <a:schemeClr val="bg1"/>
            </a:solidFill>
          </a:endParaRPr>
        </a:p>
      </dgm:t>
    </dgm:pt>
    <dgm:pt modelId="{351B58C7-0C58-42D8-933F-9B094BAB16FF}">
      <dgm:prSet phldrT="[Text]" custT="1"/>
      <dgm:spPr>
        <a:solidFill>
          <a:schemeClr val="bg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endParaRPr lang="de-CH" sz="500">
            <a:solidFill>
              <a:schemeClr val="bg1"/>
            </a:solidFill>
          </a:endParaRPr>
        </a:p>
      </dgm:t>
    </dgm:pt>
    <dgm:pt modelId="{D39C20F3-53CA-4610-ABEB-936637EB4065}" type="parTrans" cxnId="{B6AAF4EE-2CE4-4C90-8DA1-383E1BEA79E6}">
      <dgm:prSet/>
      <dgm:spPr/>
      <dgm:t>
        <a:bodyPr/>
        <a:lstStyle/>
        <a:p>
          <a:endParaRPr lang="de-CH" sz="200">
            <a:solidFill>
              <a:schemeClr val="bg1"/>
            </a:solidFill>
          </a:endParaRPr>
        </a:p>
      </dgm:t>
    </dgm:pt>
    <dgm:pt modelId="{617947E8-718E-4789-8B0A-6E5DE6F7A002}" type="sibTrans" cxnId="{B6AAF4EE-2CE4-4C90-8DA1-383E1BEA79E6}">
      <dgm:prSet/>
      <dgm:spPr/>
      <dgm:t>
        <a:bodyPr/>
        <a:lstStyle/>
        <a:p>
          <a:endParaRPr lang="de-CH" sz="200">
            <a:solidFill>
              <a:schemeClr val="bg1"/>
            </a:solidFill>
          </a:endParaRPr>
        </a:p>
      </dgm:t>
    </dgm:pt>
    <dgm:pt modelId="{040E2559-BBD0-4385-90A8-0F9B99D210D5}">
      <dgm:prSet phldrT="[Text]" custT="1"/>
      <dgm:spPr>
        <a:solidFill>
          <a:schemeClr val="bg2">
            <a:lumMod val="5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endParaRPr lang="de-CH" sz="500">
            <a:solidFill>
              <a:schemeClr val="bg1"/>
            </a:solidFill>
          </a:endParaRPr>
        </a:p>
      </dgm:t>
    </dgm:pt>
    <dgm:pt modelId="{2B45FFDF-C889-4867-972E-DD95528F2847}" type="parTrans" cxnId="{681980CD-4B39-4401-AF7D-5E471F6B917F}">
      <dgm:prSet/>
      <dgm:spPr/>
      <dgm:t>
        <a:bodyPr/>
        <a:lstStyle/>
        <a:p>
          <a:endParaRPr lang="de-CH" sz="200">
            <a:solidFill>
              <a:schemeClr val="bg1"/>
            </a:solidFill>
          </a:endParaRPr>
        </a:p>
      </dgm:t>
    </dgm:pt>
    <dgm:pt modelId="{412EAEB3-32CD-4791-9C34-EB0B45DA6437}" type="sibTrans" cxnId="{681980CD-4B39-4401-AF7D-5E471F6B917F}">
      <dgm:prSet/>
      <dgm:spPr/>
      <dgm:t>
        <a:bodyPr/>
        <a:lstStyle/>
        <a:p>
          <a:endParaRPr lang="de-CH" sz="200">
            <a:solidFill>
              <a:schemeClr val="bg1"/>
            </a:solidFill>
          </a:endParaRPr>
        </a:p>
      </dgm:t>
    </dgm:pt>
    <dgm:pt modelId="{57276959-25D0-435D-88BE-A40D4FFD08E7}" type="pres">
      <dgm:prSet presAssocID="{C3DBDBD0-B9E4-4944-85E8-AC483F47E281}" presName="Name0" presStyleCnt="0">
        <dgm:presLayoutVars>
          <dgm:dir/>
          <dgm:animLvl val="lvl"/>
          <dgm:resizeHandles val="exact"/>
        </dgm:presLayoutVars>
      </dgm:prSet>
      <dgm:spPr/>
    </dgm:pt>
    <dgm:pt modelId="{48BAE5EB-B5C7-45A3-91D3-B4F704C09976}" type="pres">
      <dgm:prSet presAssocID="{B4CDA557-5490-41C7-A39C-904448825514}" presName="Name8" presStyleCnt="0"/>
      <dgm:spPr/>
    </dgm:pt>
    <dgm:pt modelId="{817E3ABA-25E3-4789-A259-A95207C2AB21}" type="pres">
      <dgm:prSet presAssocID="{B4CDA557-5490-41C7-A39C-904448825514}" presName="level" presStyleLbl="node1" presStyleIdx="0" presStyleCnt="3" custScaleY="81538" custLinFactNeighborY="-11229">
        <dgm:presLayoutVars>
          <dgm:chMax val="1"/>
          <dgm:bulletEnabled val="1"/>
        </dgm:presLayoutVars>
      </dgm:prSet>
      <dgm:spPr/>
    </dgm:pt>
    <dgm:pt modelId="{2321FB0C-363E-4DCD-938E-9D1CA313B784}" type="pres">
      <dgm:prSet presAssocID="{B4CDA557-5490-41C7-A39C-90444882551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E7F214B-B4FE-424B-B52A-00EE6B5915B6}" type="pres">
      <dgm:prSet presAssocID="{351B58C7-0C58-42D8-933F-9B094BAB16FF}" presName="Name8" presStyleCnt="0"/>
      <dgm:spPr/>
    </dgm:pt>
    <dgm:pt modelId="{6072D62C-0806-4E4E-9A52-90FB8F984AEA}" type="pres">
      <dgm:prSet presAssocID="{351B58C7-0C58-42D8-933F-9B094BAB16FF}" presName="level" presStyleLbl="node1" presStyleIdx="1" presStyleCnt="3" custScaleY="109967">
        <dgm:presLayoutVars>
          <dgm:chMax val="1"/>
          <dgm:bulletEnabled val="1"/>
        </dgm:presLayoutVars>
      </dgm:prSet>
      <dgm:spPr/>
    </dgm:pt>
    <dgm:pt modelId="{089E9424-4D86-4E73-AF33-F6906B7DFA3D}" type="pres">
      <dgm:prSet presAssocID="{351B58C7-0C58-42D8-933F-9B094BAB16F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04375F1-5891-4AA8-95A2-58E267BE278A}" type="pres">
      <dgm:prSet presAssocID="{040E2559-BBD0-4385-90A8-0F9B99D210D5}" presName="Name8" presStyleCnt="0"/>
      <dgm:spPr/>
    </dgm:pt>
    <dgm:pt modelId="{87F4C7F7-B0D0-42AE-AB18-5F1350D383E8}" type="pres">
      <dgm:prSet presAssocID="{040E2559-BBD0-4385-90A8-0F9B99D210D5}" presName="level" presStyleLbl="node1" presStyleIdx="2" presStyleCnt="3">
        <dgm:presLayoutVars>
          <dgm:chMax val="1"/>
          <dgm:bulletEnabled val="1"/>
        </dgm:presLayoutVars>
      </dgm:prSet>
      <dgm:spPr/>
    </dgm:pt>
    <dgm:pt modelId="{5792514B-5D37-451D-A47F-FB035DA8EAB6}" type="pres">
      <dgm:prSet presAssocID="{040E2559-BBD0-4385-90A8-0F9B99D210D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E87346B-061F-4BE2-948C-C6B2FF653F5B}" type="presOf" srcId="{351B58C7-0C58-42D8-933F-9B094BAB16FF}" destId="{6072D62C-0806-4E4E-9A52-90FB8F984AEA}" srcOrd="0" destOrd="0" presId="urn:microsoft.com/office/officeart/2005/8/layout/pyramid1"/>
    <dgm:cxn modelId="{5E17B780-0A4E-4C81-BCF1-5E6E2A55B2EA}" type="presOf" srcId="{B4CDA557-5490-41C7-A39C-904448825514}" destId="{2321FB0C-363E-4DCD-938E-9D1CA313B784}" srcOrd="1" destOrd="0" presId="urn:microsoft.com/office/officeart/2005/8/layout/pyramid1"/>
    <dgm:cxn modelId="{6D012983-C775-4F37-AFA5-0607AA37E60D}" type="presOf" srcId="{351B58C7-0C58-42D8-933F-9B094BAB16FF}" destId="{089E9424-4D86-4E73-AF33-F6906B7DFA3D}" srcOrd="1" destOrd="0" presId="urn:microsoft.com/office/officeart/2005/8/layout/pyramid1"/>
    <dgm:cxn modelId="{9F8691A3-0718-4038-B42B-610E12345BED}" type="presOf" srcId="{C3DBDBD0-B9E4-4944-85E8-AC483F47E281}" destId="{57276959-25D0-435D-88BE-A40D4FFD08E7}" srcOrd="0" destOrd="0" presId="urn:microsoft.com/office/officeart/2005/8/layout/pyramid1"/>
    <dgm:cxn modelId="{4F67ABB3-67B6-4A9E-B41A-9318FFB8904B}" type="presOf" srcId="{040E2559-BBD0-4385-90A8-0F9B99D210D5}" destId="{5792514B-5D37-451D-A47F-FB035DA8EAB6}" srcOrd="1" destOrd="0" presId="urn:microsoft.com/office/officeart/2005/8/layout/pyramid1"/>
    <dgm:cxn modelId="{681980CD-4B39-4401-AF7D-5E471F6B917F}" srcId="{C3DBDBD0-B9E4-4944-85E8-AC483F47E281}" destId="{040E2559-BBD0-4385-90A8-0F9B99D210D5}" srcOrd="2" destOrd="0" parTransId="{2B45FFDF-C889-4867-972E-DD95528F2847}" sibTransId="{412EAEB3-32CD-4791-9C34-EB0B45DA6437}"/>
    <dgm:cxn modelId="{9D4F2CE9-46D3-4D60-93BF-4A7FC0092576}" type="presOf" srcId="{B4CDA557-5490-41C7-A39C-904448825514}" destId="{817E3ABA-25E3-4789-A259-A95207C2AB21}" srcOrd="0" destOrd="0" presId="urn:microsoft.com/office/officeart/2005/8/layout/pyramid1"/>
    <dgm:cxn modelId="{949F30E9-42C6-4942-88A4-7ED1B9A19D8A}" type="presOf" srcId="{040E2559-BBD0-4385-90A8-0F9B99D210D5}" destId="{87F4C7F7-B0D0-42AE-AB18-5F1350D383E8}" srcOrd="0" destOrd="0" presId="urn:microsoft.com/office/officeart/2005/8/layout/pyramid1"/>
    <dgm:cxn modelId="{B6AAF4EE-2CE4-4C90-8DA1-383E1BEA79E6}" srcId="{C3DBDBD0-B9E4-4944-85E8-AC483F47E281}" destId="{351B58C7-0C58-42D8-933F-9B094BAB16FF}" srcOrd="1" destOrd="0" parTransId="{D39C20F3-53CA-4610-ABEB-936637EB4065}" sibTransId="{617947E8-718E-4789-8B0A-6E5DE6F7A002}"/>
    <dgm:cxn modelId="{DC6DCFEF-ADA6-4B8B-8914-5481DB920992}" srcId="{C3DBDBD0-B9E4-4944-85E8-AC483F47E281}" destId="{B4CDA557-5490-41C7-A39C-904448825514}" srcOrd="0" destOrd="0" parTransId="{DF1C7F40-F178-4CEE-A377-43236615C9BD}" sibTransId="{399DAD01-895B-424E-AAC0-C6F3AB301785}"/>
    <dgm:cxn modelId="{54B603E8-5BE6-4E74-962A-4E901003C828}" type="presParOf" srcId="{57276959-25D0-435D-88BE-A40D4FFD08E7}" destId="{48BAE5EB-B5C7-45A3-91D3-B4F704C09976}" srcOrd="0" destOrd="0" presId="urn:microsoft.com/office/officeart/2005/8/layout/pyramid1"/>
    <dgm:cxn modelId="{E77A5E9C-1CF8-4158-8CF3-CBAC1D78C8E8}" type="presParOf" srcId="{48BAE5EB-B5C7-45A3-91D3-B4F704C09976}" destId="{817E3ABA-25E3-4789-A259-A95207C2AB21}" srcOrd="0" destOrd="0" presId="urn:microsoft.com/office/officeart/2005/8/layout/pyramid1"/>
    <dgm:cxn modelId="{2C8162BC-6E8E-43DB-B0B3-DD5F5485F0BF}" type="presParOf" srcId="{48BAE5EB-B5C7-45A3-91D3-B4F704C09976}" destId="{2321FB0C-363E-4DCD-938E-9D1CA313B784}" srcOrd="1" destOrd="0" presId="urn:microsoft.com/office/officeart/2005/8/layout/pyramid1"/>
    <dgm:cxn modelId="{085956DE-D093-4E30-913E-1937093B10C2}" type="presParOf" srcId="{57276959-25D0-435D-88BE-A40D4FFD08E7}" destId="{7E7F214B-B4FE-424B-B52A-00EE6B5915B6}" srcOrd="1" destOrd="0" presId="urn:microsoft.com/office/officeart/2005/8/layout/pyramid1"/>
    <dgm:cxn modelId="{FE36851F-D8DA-4565-80D1-0AB815549F71}" type="presParOf" srcId="{7E7F214B-B4FE-424B-B52A-00EE6B5915B6}" destId="{6072D62C-0806-4E4E-9A52-90FB8F984AEA}" srcOrd="0" destOrd="0" presId="urn:microsoft.com/office/officeart/2005/8/layout/pyramid1"/>
    <dgm:cxn modelId="{C88FA174-C71C-440C-94AE-C6E9A324C658}" type="presParOf" srcId="{7E7F214B-B4FE-424B-B52A-00EE6B5915B6}" destId="{089E9424-4D86-4E73-AF33-F6906B7DFA3D}" srcOrd="1" destOrd="0" presId="urn:microsoft.com/office/officeart/2005/8/layout/pyramid1"/>
    <dgm:cxn modelId="{D6B08BD0-D48E-43B8-BFE8-D2396A232F6D}" type="presParOf" srcId="{57276959-25D0-435D-88BE-A40D4FFD08E7}" destId="{104375F1-5891-4AA8-95A2-58E267BE278A}" srcOrd="2" destOrd="0" presId="urn:microsoft.com/office/officeart/2005/8/layout/pyramid1"/>
    <dgm:cxn modelId="{4668C10C-2BF6-480B-BD29-21B36B24EAF2}" type="presParOf" srcId="{104375F1-5891-4AA8-95A2-58E267BE278A}" destId="{87F4C7F7-B0D0-42AE-AB18-5F1350D383E8}" srcOrd="0" destOrd="0" presId="urn:microsoft.com/office/officeart/2005/8/layout/pyramid1"/>
    <dgm:cxn modelId="{6D21C7CE-AB75-4842-BD71-B09A0E62D63E}" type="presParOf" srcId="{104375F1-5891-4AA8-95A2-58E267BE278A}" destId="{5792514B-5D37-451D-A47F-FB035DA8EAB6}" srcOrd="1" destOrd="0" presId="urn:microsoft.com/office/officeart/2005/8/layout/pyramid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DBDBD0-B9E4-4944-85E8-AC483F47E2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4CDA557-5490-41C7-A39C-904448825514}">
      <dgm:prSet phldrT="[Text]" custT="1"/>
      <dgm:spPr>
        <a:solidFill>
          <a:schemeClr val="accent1"/>
        </a:solidFill>
        <a:ln w="76200">
          <a:solidFill>
            <a:schemeClr val="bg1"/>
          </a:solidFill>
        </a:ln>
      </dgm:spPr>
      <dgm:t>
        <a:bodyPr/>
        <a:lstStyle/>
        <a:p>
          <a:endParaRPr lang="de-CH" sz="3200">
            <a:solidFill>
              <a:schemeClr val="bg1"/>
            </a:solidFill>
          </a:endParaRPr>
        </a:p>
        <a:p>
          <a:r>
            <a:rPr lang="it-CH" sz="2000">
              <a:solidFill>
                <a:schemeClr val="bg1"/>
              </a:solidFill>
            </a:rPr>
            <a:t>Visione</a:t>
          </a:r>
        </a:p>
      </dgm:t>
    </dgm:pt>
    <dgm:pt modelId="{DF1C7F40-F178-4CEE-A377-43236615C9BD}" type="parTrans" cxnId="{DC6DCFEF-ADA6-4B8B-8914-5481DB920992}">
      <dgm:prSet/>
      <dgm:spPr/>
      <dgm:t>
        <a:bodyPr/>
        <a:lstStyle/>
        <a:p>
          <a:endParaRPr lang="de-CH" sz="1400">
            <a:solidFill>
              <a:schemeClr val="bg1"/>
            </a:solidFill>
          </a:endParaRPr>
        </a:p>
      </dgm:t>
    </dgm:pt>
    <dgm:pt modelId="{399DAD01-895B-424E-AAC0-C6F3AB301785}" type="sibTrans" cxnId="{DC6DCFEF-ADA6-4B8B-8914-5481DB920992}">
      <dgm:prSet/>
      <dgm:spPr/>
      <dgm:t>
        <a:bodyPr/>
        <a:lstStyle/>
        <a:p>
          <a:endParaRPr lang="de-CH" sz="1400">
            <a:solidFill>
              <a:schemeClr val="bg1"/>
            </a:solidFill>
          </a:endParaRPr>
        </a:p>
      </dgm:t>
    </dgm:pt>
    <dgm:pt modelId="{351B58C7-0C58-42D8-933F-9B094BAB16FF}">
      <dgm:prSet phldrT="[Text]" custT="1"/>
      <dgm:spPr>
        <a:solidFill>
          <a:schemeClr val="accent1">
            <a:lumMod val="60000"/>
            <a:lumOff val="40000"/>
          </a:schemeClr>
        </a:solidFill>
        <a:ln w="76200">
          <a:solidFill>
            <a:schemeClr val="bg1"/>
          </a:solidFill>
        </a:ln>
      </dgm:spPr>
      <dgm:t>
        <a:bodyPr/>
        <a:lstStyle/>
        <a:p>
          <a:r>
            <a:rPr lang="it-CH" sz="2000">
              <a:solidFill>
                <a:schemeClr val="bg1"/>
              </a:solidFill>
            </a:rPr>
            <a:t>Indirizzi strategici</a:t>
          </a:r>
        </a:p>
      </dgm:t>
    </dgm:pt>
    <dgm:pt modelId="{D39C20F3-53CA-4610-ABEB-936637EB4065}" type="parTrans" cxnId="{B6AAF4EE-2CE4-4C90-8DA1-383E1BEA79E6}">
      <dgm:prSet/>
      <dgm:spPr/>
      <dgm:t>
        <a:bodyPr/>
        <a:lstStyle/>
        <a:p>
          <a:endParaRPr lang="de-CH" sz="1400">
            <a:solidFill>
              <a:schemeClr val="bg1"/>
            </a:solidFill>
          </a:endParaRPr>
        </a:p>
      </dgm:t>
    </dgm:pt>
    <dgm:pt modelId="{617947E8-718E-4789-8B0A-6E5DE6F7A002}" type="sibTrans" cxnId="{B6AAF4EE-2CE4-4C90-8DA1-383E1BEA79E6}">
      <dgm:prSet/>
      <dgm:spPr/>
      <dgm:t>
        <a:bodyPr/>
        <a:lstStyle/>
        <a:p>
          <a:endParaRPr lang="de-CH" sz="1400">
            <a:solidFill>
              <a:schemeClr val="bg1"/>
            </a:solidFill>
          </a:endParaRPr>
        </a:p>
      </dgm:t>
    </dgm:pt>
    <dgm:pt modelId="{040E2559-BBD0-4385-90A8-0F9B99D210D5}">
      <dgm:prSet phldrT="[Text]" custT="1"/>
      <dgm:spPr>
        <a:solidFill>
          <a:schemeClr val="accent1">
            <a:lumMod val="40000"/>
            <a:lumOff val="60000"/>
          </a:schemeClr>
        </a:solidFill>
        <a:ln w="76200">
          <a:solidFill>
            <a:schemeClr val="bg1"/>
          </a:solidFill>
        </a:ln>
      </dgm:spPr>
      <dgm:t>
        <a:bodyPr/>
        <a:lstStyle/>
        <a:p>
          <a:r>
            <a:rPr lang="it-CH" sz="2000">
              <a:solidFill>
                <a:schemeClr val="bg1"/>
              </a:solidFill>
            </a:rPr>
            <a:t>Piano d’azione</a:t>
          </a:r>
        </a:p>
        <a:p>
          <a:r>
            <a:rPr lang="it-CH" sz="2000">
              <a:solidFill>
                <a:schemeClr val="bg1"/>
              </a:solidFill>
            </a:rPr>
            <a:t>(secondo la pianificazione globale dell’Alliance SwissPass)</a:t>
          </a:r>
        </a:p>
      </dgm:t>
    </dgm:pt>
    <dgm:pt modelId="{2B45FFDF-C889-4867-972E-DD95528F2847}" type="parTrans" cxnId="{681980CD-4B39-4401-AF7D-5E471F6B917F}">
      <dgm:prSet/>
      <dgm:spPr/>
      <dgm:t>
        <a:bodyPr/>
        <a:lstStyle/>
        <a:p>
          <a:endParaRPr lang="de-CH" sz="1400">
            <a:solidFill>
              <a:schemeClr val="bg1"/>
            </a:solidFill>
          </a:endParaRPr>
        </a:p>
      </dgm:t>
    </dgm:pt>
    <dgm:pt modelId="{412EAEB3-32CD-4791-9C34-EB0B45DA6437}" type="sibTrans" cxnId="{681980CD-4B39-4401-AF7D-5E471F6B917F}">
      <dgm:prSet/>
      <dgm:spPr/>
      <dgm:t>
        <a:bodyPr/>
        <a:lstStyle/>
        <a:p>
          <a:endParaRPr lang="de-CH" sz="1400">
            <a:solidFill>
              <a:schemeClr val="bg1"/>
            </a:solidFill>
          </a:endParaRPr>
        </a:p>
      </dgm:t>
    </dgm:pt>
    <dgm:pt modelId="{57276959-25D0-435D-88BE-A40D4FFD08E7}" type="pres">
      <dgm:prSet presAssocID="{C3DBDBD0-B9E4-4944-85E8-AC483F47E281}" presName="Name0" presStyleCnt="0">
        <dgm:presLayoutVars>
          <dgm:dir/>
          <dgm:animLvl val="lvl"/>
          <dgm:resizeHandles val="exact"/>
        </dgm:presLayoutVars>
      </dgm:prSet>
      <dgm:spPr/>
    </dgm:pt>
    <dgm:pt modelId="{48BAE5EB-B5C7-45A3-91D3-B4F704C09976}" type="pres">
      <dgm:prSet presAssocID="{B4CDA557-5490-41C7-A39C-904448825514}" presName="Name8" presStyleCnt="0"/>
      <dgm:spPr/>
    </dgm:pt>
    <dgm:pt modelId="{817E3ABA-25E3-4789-A259-A95207C2AB21}" type="pres">
      <dgm:prSet presAssocID="{B4CDA557-5490-41C7-A39C-904448825514}" presName="level" presStyleLbl="node1" presStyleIdx="0" presStyleCnt="3" custScaleY="81538" custLinFactNeighborX="-2003" custLinFactNeighborY="-4023">
        <dgm:presLayoutVars>
          <dgm:chMax val="1"/>
          <dgm:bulletEnabled val="1"/>
        </dgm:presLayoutVars>
      </dgm:prSet>
      <dgm:spPr/>
    </dgm:pt>
    <dgm:pt modelId="{2321FB0C-363E-4DCD-938E-9D1CA313B784}" type="pres">
      <dgm:prSet presAssocID="{B4CDA557-5490-41C7-A39C-90444882551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E7F214B-B4FE-424B-B52A-00EE6B5915B6}" type="pres">
      <dgm:prSet presAssocID="{351B58C7-0C58-42D8-933F-9B094BAB16FF}" presName="Name8" presStyleCnt="0"/>
      <dgm:spPr/>
    </dgm:pt>
    <dgm:pt modelId="{6072D62C-0806-4E4E-9A52-90FB8F984AEA}" type="pres">
      <dgm:prSet presAssocID="{351B58C7-0C58-42D8-933F-9B094BAB16FF}" presName="level" presStyleLbl="node1" presStyleIdx="1" presStyleCnt="3" custScaleY="109967" custLinFactNeighborX="-284" custLinFactNeighborY="-2196">
        <dgm:presLayoutVars>
          <dgm:chMax val="1"/>
          <dgm:bulletEnabled val="1"/>
        </dgm:presLayoutVars>
      </dgm:prSet>
      <dgm:spPr/>
    </dgm:pt>
    <dgm:pt modelId="{089E9424-4D86-4E73-AF33-F6906B7DFA3D}" type="pres">
      <dgm:prSet presAssocID="{351B58C7-0C58-42D8-933F-9B094BAB16F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04375F1-5891-4AA8-95A2-58E267BE278A}" type="pres">
      <dgm:prSet presAssocID="{040E2559-BBD0-4385-90A8-0F9B99D210D5}" presName="Name8" presStyleCnt="0"/>
      <dgm:spPr/>
    </dgm:pt>
    <dgm:pt modelId="{87F4C7F7-B0D0-42AE-AB18-5F1350D383E8}" type="pres">
      <dgm:prSet presAssocID="{040E2559-BBD0-4385-90A8-0F9B99D210D5}" presName="level" presStyleLbl="node1" presStyleIdx="2" presStyleCnt="3">
        <dgm:presLayoutVars>
          <dgm:chMax val="1"/>
          <dgm:bulletEnabled val="1"/>
        </dgm:presLayoutVars>
      </dgm:prSet>
      <dgm:spPr/>
    </dgm:pt>
    <dgm:pt modelId="{5792514B-5D37-451D-A47F-FB035DA8EAB6}" type="pres">
      <dgm:prSet presAssocID="{040E2559-BBD0-4385-90A8-0F9B99D210D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E87346B-061F-4BE2-948C-C6B2FF653F5B}" type="presOf" srcId="{351B58C7-0C58-42D8-933F-9B094BAB16FF}" destId="{6072D62C-0806-4E4E-9A52-90FB8F984AEA}" srcOrd="0" destOrd="0" presId="urn:microsoft.com/office/officeart/2005/8/layout/pyramid1"/>
    <dgm:cxn modelId="{5E17B780-0A4E-4C81-BCF1-5E6E2A55B2EA}" type="presOf" srcId="{B4CDA557-5490-41C7-A39C-904448825514}" destId="{2321FB0C-363E-4DCD-938E-9D1CA313B784}" srcOrd="1" destOrd="0" presId="urn:microsoft.com/office/officeart/2005/8/layout/pyramid1"/>
    <dgm:cxn modelId="{6D012983-C775-4F37-AFA5-0607AA37E60D}" type="presOf" srcId="{351B58C7-0C58-42D8-933F-9B094BAB16FF}" destId="{089E9424-4D86-4E73-AF33-F6906B7DFA3D}" srcOrd="1" destOrd="0" presId="urn:microsoft.com/office/officeart/2005/8/layout/pyramid1"/>
    <dgm:cxn modelId="{9F8691A3-0718-4038-B42B-610E12345BED}" type="presOf" srcId="{C3DBDBD0-B9E4-4944-85E8-AC483F47E281}" destId="{57276959-25D0-435D-88BE-A40D4FFD08E7}" srcOrd="0" destOrd="0" presId="urn:microsoft.com/office/officeart/2005/8/layout/pyramid1"/>
    <dgm:cxn modelId="{4F67ABB3-67B6-4A9E-B41A-9318FFB8904B}" type="presOf" srcId="{040E2559-BBD0-4385-90A8-0F9B99D210D5}" destId="{5792514B-5D37-451D-A47F-FB035DA8EAB6}" srcOrd="1" destOrd="0" presId="urn:microsoft.com/office/officeart/2005/8/layout/pyramid1"/>
    <dgm:cxn modelId="{681980CD-4B39-4401-AF7D-5E471F6B917F}" srcId="{C3DBDBD0-B9E4-4944-85E8-AC483F47E281}" destId="{040E2559-BBD0-4385-90A8-0F9B99D210D5}" srcOrd="2" destOrd="0" parTransId="{2B45FFDF-C889-4867-972E-DD95528F2847}" sibTransId="{412EAEB3-32CD-4791-9C34-EB0B45DA6437}"/>
    <dgm:cxn modelId="{9D4F2CE9-46D3-4D60-93BF-4A7FC0092576}" type="presOf" srcId="{B4CDA557-5490-41C7-A39C-904448825514}" destId="{817E3ABA-25E3-4789-A259-A95207C2AB21}" srcOrd="0" destOrd="0" presId="urn:microsoft.com/office/officeart/2005/8/layout/pyramid1"/>
    <dgm:cxn modelId="{949F30E9-42C6-4942-88A4-7ED1B9A19D8A}" type="presOf" srcId="{040E2559-BBD0-4385-90A8-0F9B99D210D5}" destId="{87F4C7F7-B0D0-42AE-AB18-5F1350D383E8}" srcOrd="0" destOrd="0" presId="urn:microsoft.com/office/officeart/2005/8/layout/pyramid1"/>
    <dgm:cxn modelId="{B6AAF4EE-2CE4-4C90-8DA1-383E1BEA79E6}" srcId="{C3DBDBD0-B9E4-4944-85E8-AC483F47E281}" destId="{351B58C7-0C58-42D8-933F-9B094BAB16FF}" srcOrd="1" destOrd="0" parTransId="{D39C20F3-53CA-4610-ABEB-936637EB4065}" sibTransId="{617947E8-718E-4789-8B0A-6E5DE6F7A002}"/>
    <dgm:cxn modelId="{DC6DCFEF-ADA6-4B8B-8914-5481DB920992}" srcId="{C3DBDBD0-B9E4-4944-85E8-AC483F47E281}" destId="{B4CDA557-5490-41C7-A39C-904448825514}" srcOrd="0" destOrd="0" parTransId="{DF1C7F40-F178-4CEE-A377-43236615C9BD}" sibTransId="{399DAD01-895B-424E-AAC0-C6F3AB301785}"/>
    <dgm:cxn modelId="{54B603E8-5BE6-4E74-962A-4E901003C828}" type="presParOf" srcId="{57276959-25D0-435D-88BE-A40D4FFD08E7}" destId="{48BAE5EB-B5C7-45A3-91D3-B4F704C09976}" srcOrd="0" destOrd="0" presId="urn:microsoft.com/office/officeart/2005/8/layout/pyramid1"/>
    <dgm:cxn modelId="{E77A5E9C-1CF8-4158-8CF3-CBAC1D78C8E8}" type="presParOf" srcId="{48BAE5EB-B5C7-45A3-91D3-B4F704C09976}" destId="{817E3ABA-25E3-4789-A259-A95207C2AB21}" srcOrd="0" destOrd="0" presId="urn:microsoft.com/office/officeart/2005/8/layout/pyramid1"/>
    <dgm:cxn modelId="{2C8162BC-6E8E-43DB-B0B3-DD5F5485F0BF}" type="presParOf" srcId="{48BAE5EB-B5C7-45A3-91D3-B4F704C09976}" destId="{2321FB0C-363E-4DCD-938E-9D1CA313B784}" srcOrd="1" destOrd="0" presId="urn:microsoft.com/office/officeart/2005/8/layout/pyramid1"/>
    <dgm:cxn modelId="{085956DE-D093-4E30-913E-1937093B10C2}" type="presParOf" srcId="{57276959-25D0-435D-88BE-A40D4FFD08E7}" destId="{7E7F214B-B4FE-424B-B52A-00EE6B5915B6}" srcOrd="1" destOrd="0" presId="urn:microsoft.com/office/officeart/2005/8/layout/pyramid1"/>
    <dgm:cxn modelId="{FE36851F-D8DA-4565-80D1-0AB815549F71}" type="presParOf" srcId="{7E7F214B-B4FE-424B-B52A-00EE6B5915B6}" destId="{6072D62C-0806-4E4E-9A52-90FB8F984AEA}" srcOrd="0" destOrd="0" presId="urn:microsoft.com/office/officeart/2005/8/layout/pyramid1"/>
    <dgm:cxn modelId="{C88FA174-C71C-440C-94AE-C6E9A324C658}" type="presParOf" srcId="{7E7F214B-B4FE-424B-B52A-00EE6B5915B6}" destId="{089E9424-4D86-4E73-AF33-F6906B7DFA3D}" srcOrd="1" destOrd="0" presId="urn:microsoft.com/office/officeart/2005/8/layout/pyramid1"/>
    <dgm:cxn modelId="{D6B08BD0-D48E-43B8-BFE8-D2396A232F6D}" type="presParOf" srcId="{57276959-25D0-435D-88BE-A40D4FFD08E7}" destId="{104375F1-5891-4AA8-95A2-58E267BE278A}" srcOrd="2" destOrd="0" presId="urn:microsoft.com/office/officeart/2005/8/layout/pyramid1"/>
    <dgm:cxn modelId="{4668C10C-2BF6-480B-BD29-21B36B24EAF2}" type="presParOf" srcId="{104375F1-5891-4AA8-95A2-58E267BE278A}" destId="{87F4C7F7-B0D0-42AE-AB18-5F1350D383E8}" srcOrd="0" destOrd="0" presId="urn:microsoft.com/office/officeart/2005/8/layout/pyramid1"/>
    <dgm:cxn modelId="{6D21C7CE-AB75-4842-BD71-B09A0E62D63E}" type="presParOf" srcId="{104375F1-5891-4AA8-95A2-58E267BE278A}" destId="{5792514B-5D37-451D-A47F-FB035DA8EAB6}" srcOrd="1" destOrd="0" presId="urn:microsoft.com/office/officeart/2005/8/layout/pyramid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E3ABA-25E3-4789-A259-A95207C2AB21}">
      <dsp:nvSpPr>
        <dsp:cNvPr id="0" name=""/>
        <dsp:cNvSpPr/>
      </dsp:nvSpPr>
      <dsp:spPr>
        <a:xfrm>
          <a:off x="162919" y="0"/>
          <a:ext cx="126535" cy="91111"/>
        </a:xfrm>
        <a:prstGeom prst="trapezoid">
          <a:avLst>
            <a:gd name="adj" fmla="val 6944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>
            <a:solidFill>
              <a:schemeClr val="bg1"/>
            </a:solidFill>
          </a:endParaRPr>
        </a:p>
      </dsp:txBody>
      <dsp:txXfrm>
        <a:off x="162919" y="0"/>
        <a:ext cx="126535" cy="91111"/>
      </dsp:txXfrm>
    </dsp:sp>
    <dsp:sp modelId="{6072D62C-0806-4E4E-9A52-90FB8F984AEA}">
      <dsp:nvSpPr>
        <dsp:cNvPr id="0" name=""/>
        <dsp:cNvSpPr/>
      </dsp:nvSpPr>
      <dsp:spPr>
        <a:xfrm>
          <a:off x="77592" y="91111"/>
          <a:ext cx="297188" cy="122877"/>
        </a:xfrm>
        <a:prstGeom prst="trapezoid">
          <a:avLst>
            <a:gd name="adj" fmla="val 6944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>
            <a:solidFill>
              <a:schemeClr val="bg1"/>
            </a:solidFill>
          </a:endParaRPr>
        </a:p>
      </dsp:txBody>
      <dsp:txXfrm>
        <a:off x="129600" y="91111"/>
        <a:ext cx="193172" cy="122877"/>
      </dsp:txXfrm>
    </dsp:sp>
    <dsp:sp modelId="{87F4C7F7-B0D0-42AE-AB18-5F1350D383E8}">
      <dsp:nvSpPr>
        <dsp:cNvPr id="0" name=""/>
        <dsp:cNvSpPr/>
      </dsp:nvSpPr>
      <dsp:spPr>
        <a:xfrm>
          <a:off x="0" y="213989"/>
          <a:ext cx="452374" cy="111740"/>
        </a:xfrm>
        <a:prstGeom prst="trapezoid">
          <a:avLst>
            <a:gd name="adj" fmla="val 6944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>
            <a:solidFill>
              <a:schemeClr val="bg1"/>
            </a:solidFill>
          </a:endParaRPr>
        </a:p>
      </dsp:txBody>
      <dsp:txXfrm>
        <a:off x="79165" y="213989"/>
        <a:ext cx="294043" cy="111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E3ABA-25E3-4789-A259-A95207C2AB21}">
      <dsp:nvSpPr>
        <dsp:cNvPr id="0" name=""/>
        <dsp:cNvSpPr/>
      </dsp:nvSpPr>
      <dsp:spPr>
        <a:xfrm>
          <a:off x="162919" y="0"/>
          <a:ext cx="126535" cy="91111"/>
        </a:xfrm>
        <a:prstGeom prst="trapezoid">
          <a:avLst>
            <a:gd name="adj" fmla="val 69440"/>
          </a:avLst>
        </a:prstGeom>
        <a:solidFill>
          <a:schemeClr val="accent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>
            <a:solidFill>
              <a:schemeClr val="bg1"/>
            </a:solidFill>
          </a:endParaRPr>
        </a:p>
      </dsp:txBody>
      <dsp:txXfrm>
        <a:off x="162919" y="0"/>
        <a:ext cx="126535" cy="91111"/>
      </dsp:txXfrm>
    </dsp:sp>
    <dsp:sp modelId="{6072D62C-0806-4E4E-9A52-90FB8F984AEA}">
      <dsp:nvSpPr>
        <dsp:cNvPr id="0" name=""/>
        <dsp:cNvSpPr/>
      </dsp:nvSpPr>
      <dsp:spPr>
        <a:xfrm>
          <a:off x="77592" y="91111"/>
          <a:ext cx="297188" cy="122877"/>
        </a:xfrm>
        <a:prstGeom prst="trapezoid">
          <a:avLst>
            <a:gd name="adj" fmla="val 6944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>
            <a:solidFill>
              <a:schemeClr val="bg1"/>
            </a:solidFill>
          </a:endParaRPr>
        </a:p>
      </dsp:txBody>
      <dsp:txXfrm>
        <a:off x="129600" y="91111"/>
        <a:ext cx="193172" cy="122877"/>
      </dsp:txXfrm>
    </dsp:sp>
    <dsp:sp modelId="{87F4C7F7-B0D0-42AE-AB18-5F1350D383E8}">
      <dsp:nvSpPr>
        <dsp:cNvPr id="0" name=""/>
        <dsp:cNvSpPr/>
      </dsp:nvSpPr>
      <dsp:spPr>
        <a:xfrm>
          <a:off x="0" y="213989"/>
          <a:ext cx="452374" cy="111740"/>
        </a:xfrm>
        <a:prstGeom prst="trapezoid">
          <a:avLst>
            <a:gd name="adj" fmla="val 6944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>
            <a:solidFill>
              <a:schemeClr val="bg1"/>
            </a:solidFill>
          </a:endParaRPr>
        </a:p>
      </dsp:txBody>
      <dsp:txXfrm>
        <a:off x="79165" y="213989"/>
        <a:ext cx="294043" cy="111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E3ABA-25E3-4789-A259-A95207C2AB21}">
      <dsp:nvSpPr>
        <dsp:cNvPr id="0" name=""/>
        <dsp:cNvSpPr/>
      </dsp:nvSpPr>
      <dsp:spPr>
        <a:xfrm>
          <a:off x="162919" y="0"/>
          <a:ext cx="126535" cy="91111"/>
        </a:xfrm>
        <a:prstGeom prst="trapezoid">
          <a:avLst>
            <a:gd name="adj" fmla="val 6944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>
            <a:solidFill>
              <a:schemeClr val="bg1"/>
            </a:solidFill>
          </a:endParaRPr>
        </a:p>
      </dsp:txBody>
      <dsp:txXfrm>
        <a:off x="162919" y="0"/>
        <a:ext cx="126535" cy="91111"/>
      </dsp:txXfrm>
    </dsp:sp>
    <dsp:sp modelId="{6072D62C-0806-4E4E-9A52-90FB8F984AEA}">
      <dsp:nvSpPr>
        <dsp:cNvPr id="0" name=""/>
        <dsp:cNvSpPr/>
      </dsp:nvSpPr>
      <dsp:spPr>
        <a:xfrm>
          <a:off x="77592" y="91111"/>
          <a:ext cx="297188" cy="122877"/>
        </a:xfrm>
        <a:prstGeom prst="trapezoid">
          <a:avLst>
            <a:gd name="adj" fmla="val 6944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>
            <a:solidFill>
              <a:schemeClr val="bg1"/>
            </a:solidFill>
          </a:endParaRPr>
        </a:p>
      </dsp:txBody>
      <dsp:txXfrm>
        <a:off x="129600" y="91111"/>
        <a:ext cx="193172" cy="122877"/>
      </dsp:txXfrm>
    </dsp:sp>
    <dsp:sp modelId="{87F4C7F7-B0D0-42AE-AB18-5F1350D383E8}">
      <dsp:nvSpPr>
        <dsp:cNvPr id="0" name=""/>
        <dsp:cNvSpPr/>
      </dsp:nvSpPr>
      <dsp:spPr>
        <a:xfrm>
          <a:off x="0" y="213989"/>
          <a:ext cx="452374" cy="111740"/>
        </a:xfrm>
        <a:prstGeom prst="trapezoid">
          <a:avLst>
            <a:gd name="adj" fmla="val 6944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>
            <a:solidFill>
              <a:schemeClr val="bg1"/>
            </a:solidFill>
          </a:endParaRPr>
        </a:p>
      </dsp:txBody>
      <dsp:txXfrm>
        <a:off x="79165" y="213989"/>
        <a:ext cx="294043" cy="1117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E3ABA-25E3-4789-A259-A95207C2AB21}">
      <dsp:nvSpPr>
        <dsp:cNvPr id="0" name=""/>
        <dsp:cNvSpPr/>
      </dsp:nvSpPr>
      <dsp:spPr>
        <a:xfrm>
          <a:off x="1846653" y="0"/>
          <a:ext cx="1456913" cy="1049043"/>
        </a:xfrm>
        <a:prstGeom prst="trapezoid">
          <a:avLst>
            <a:gd name="adj" fmla="val 69440"/>
          </a:avLst>
        </a:prstGeom>
        <a:solidFill>
          <a:schemeClr val="accent1"/>
        </a:solid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3200" kern="1200">
            <a:solidFill>
              <a:schemeClr val="bg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000" kern="1200">
              <a:solidFill>
                <a:schemeClr val="bg1"/>
              </a:solidFill>
            </a:rPr>
            <a:t>Visione</a:t>
          </a:r>
        </a:p>
      </dsp:txBody>
      <dsp:txXfrm>
        <a:off x="1846653" y="0"/>
        <a:ext cx="1456913" cy="1049043"/>
      </dsp:txXfrm>
    </dsp:sp>
    <dsp:sp modelId="{6072D62C-0806-4E4E-9A52-90FB8F984AEA}">
      <dsp:nvSpPr>
        <dsp:cNvPr id="0" name=""/>
        <dsp:cNvSpPr/>
      </dsp:nvSpPr>
      <dsp:spPr>
        <a:xfrm>
          <a:off x="883677" y="1020790"/>
          <a:ext cx="3421794" cy="1414802"/>
        </a:xfrm>
        <a:prstGeom prst="trapezoid">
          <a:avLst>
            <a:gd name="adj" fmla="val 69440"/>
          </a:avLst>
        </a:prstGeom>
        <a:solidFill>
          <a:schemeClr val="accent1">
            <a:lumMod val="60000"/>
            <a:lumOff val="40000"/>
          </a:schemeClr>
        </a:solid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000" kern="1200">
              <a:solidFill>
                <a:schemeClr val="bg1"/>
              </a:solidFill>
            </a:rPr>
            <a:t>Indirizzi strategici</a:t>
          </a:r>
        </a:p>
      </dsp:txBody>
      <dsp:txXfrm>
        <a:off x="1482491" y="1020790"/>
        <a:ext cx="2224166" cy="1414802"/>
      </dsp:txXfrm>
    </dsp:sp>
    <dsp:sp modelId="{87F4C7F7-B0D0-42AE-AB18-5F1350D383E8}">
      <dsp:nvSpPr>
        <dsp:cNvPr id="0" name=""/>
        <dsp:cNvSpPr/>
      </dsp:nvSpPr>
      <dsp:spPr>
        <a:xfrm>
          <a:off x="0" y="2463845"/>
          <a:ext cx="5208585" cy="1286570"/>
        </a:xfrm>
        <a:prstGeom prst="trapezoid">
          <a:avLst>
            <a:gd name="adj" fmla="val 69440"/>
          </a:avLst>
        </a:prstGeom>
        <a:solidFill>
          <a:schemeClr val="accent1">
            <a:lumMod val="40000"/>
            <a:lumOff val="60000"/>
          </a:schemeClr>
        </a:solid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000" kern="1200">
              <a:solidFill>
                <a:schemeClr val="bg1"/>
              </a:solidFill>
            </a:rPr>
            <a:t>Piano d’azione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CH" sz="2000" kern="1200">
              <a:solidFill>
                <a:schemeClr val="bg1"/>
              </a:solidFill>
            </a:rPr>
            <a:t>(secondo la pianificazione globale dell’Alliance SwissPass)</a:t>
          </a:r>
        </a:p>
      </dsp:txBody>
      <dsp:txXfrm>
        <a:off x="911502" y="2463845"/>
        <a:ext cx="3385580" cy="1286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2131B-6672-BE41-BA69-A4C7A42A9C1F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D9881-CE38-594F-9460-1A84D8B20E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53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81C81-E364-4366-A610-2DB15FF98538}" type="slidenum">
              <a:rPr kumimoji="0" lang="de-C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CH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NeueLT St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816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81C81-E364-4366-A610-2DB15FF98538}" type="slidenum">
              <a:rPr kumimoji="0" lang="de-C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CH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NeueLT St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956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81C81-E364-4366-A610-2DB15FF98538}" type="slidenum">
              <a:rPr kumimoji="0" lang="de-C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NeueLT St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CH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NeueLT St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108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A580C-3B2D-AE06-590A-A405EC321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36615D-333D-3E66-F16A-097445FA5F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3245F-640F-BB6C-2BE2-024E2CC10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DC4BE-321D-EF9B-226A-A6D6575C5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F1F47-ECFF-84AA-02D6-3C0545F6F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3274-31C9-E742-979F-EAB76FE4B6BA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7926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65C4-D330-5511-129A-1248019A2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1AF38A-DD86-566E-5565-B34003569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A231C-677E-B0BD-92FA-3CF6C684C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77BBA-3A54-B162-6E7A-9E5801446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FAA44-D3BD-9110-07B4-D137C8FD5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3274-31C9-E742-979F-EAB76FE4B6BA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154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45C7A5-37B4-8AAB-409B-62B9D40B8E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2BC075-D1EC-A5CD-F164-74818947DF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1E7D3-F5A3-9D51-9C5E-3446E5573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146B4-9D38-2EBD-69B4-B911B8425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59065-2C40-4D8A-A973-B98BFCC9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3274-31C9-E742-979F-EAB76FE4B6BA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82020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6888" y="404664"/>
            <a:ext cx="8839472" cy="3371999"/>
          </a:xfrm>
        </p:spPr>
        <p:txBody>
          <a:bodyPr anchor="b"/>
          <a:lstStyle>
            <a:lvl1pPr algn="l">
              <a:lnSpc>
                <a:spcPct val="90000"/>
              </a:lnSpc>
              <a:defRPr sz="50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6888" y="4243388"/>
            <a:ext cx="8839472" cy="101441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Untertitel Name / Datum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E27687-5BE7-4BD2-8DC6-EE4188F1D0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75" y="475853"/>
            <a:ext cx="1493837" cy="149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89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5EAD64D0-006D-41BC-892E-1BBDCEBCC0A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7308000" tIns="720000" anchor="ctr"/>
          <a:lstStyle>
            <a:lvl1pPr algn="l">
              <a:defRPr sz="1200"/>
            </a:lvl1pPr>
          </a:lstStyle>
          <a:p>
            <a:r>
              <a:rPr lang="de-CH" dirty="0"/>
              <a:t>Hintergrundbild durch «Drag &amp; Drop» in den Bildplatzhalter ziehen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405064"/>
            <a:ext cx="6816080" cy="2047874"/>
          </a:xfrm>
          <a:solidFill>
            <a:srgbClr val="EE0000">
              <a:alpha val="85000"/>
            </a:srgbClr>
          </a:solidFill>
        </p:spPr>
        <p:txBody>
          <a:bodyPr lIns="504000" tIns="187200" rIns="72000" anchor="t"/>
          <a:lstStyle>
            <a:lvl1pPr algn="l"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Titelfolie mit Bild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6888" y="3789041"/>
            <a:ext cx="6319192" cy="3600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Untertitel Name / Datum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2EF7DB6-8F00-4FA8-A069-BAF6A7AD00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02400" y="475200"/>
            <a:ext cx="1495425" cy="1497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879714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6889" y="414338"/>
            <a:ext cx="8839472" cy="4238798"/>
          </a:xfrm>
        </p:spPr>
        <p:txBody>
          <a:bodyPr/>
          <a:lstStyle>
            <a:lvl1pPr>
              <a:lnSpc>
                <a:spcPct val="90000"/>
              </a:lnSpc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de-CH" dirty="0"/>
              <a:t>Kapiteltitel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8987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6889" y="389239"/>
            <a:ext cx="8839472" cy="1023538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Kapiteltitel mit Bild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7AA19DB2-57F1-4D6A-96F6-E08683DBD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6888" y="2395538"/>
            <a:ext cx="11198225" cy="380682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347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2521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96887" y="2348248"/>
            <a:ext cx="5455097" cy="3854114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CB130EF-FEC4-4ED1-A3FB-AC2B4742DF6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348248"/>
            <a:ext cx="5455097" cy="3854114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49367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96887" y="2348248"/>
            <a:ext cx="3438873" cy="3854114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CB130EF-FEC4-4ED1-A3FB-AC2B4742DF6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23792" y="2348248"/>
            <a:ext cx="3438000" cy="3854114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433C490C-61FD-4C45-AA31-094DD1A79BF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49824" y="2348248"/>
            <a:ext cx="3438000" cy="3854114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60296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96887" y="2348248"/>
            <a:ext cx="5455097" cy="3854114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F7CDF2F8-DD31-4008-8727-52F0004D53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8008" y="2395539"/>
            <a:ext cx="5527105" cy="297767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937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7A5B0-0FA0-BB4E-1F31-47FAE32F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5425E-9C12-A7FC-7925-625A8BF3D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2FB44-A228-27F0-D953-11B8EE8B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FCF2C-2ED1-02C4-297C-EC705254C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D3126-CB4F-3558-30D9-E23C779CE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3274-31C9-E742-979F-EAB76FE4B6BA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00721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68007" y="4917882"/>
            <a:ext cx="5527105" cy="128448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000"/>
            </a:lvl2pPr>
          </a:lstStyle>
          <a:p>
            <a:pPr lvl="0"/>
            <a:r>
              <a:rPr lang="de-DE" dirty="0"/>
              <a:t>Untertitel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F7CDF2F8-DD31-4008-8727-52F0004D53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8008" y="2395539"/>
            <a:ext cx="5527105" cy="232960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03065A8F-C5BF-4287-B87B-15A76A372B2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6886" y="4917882"/>
            <a:ext cx="5527105" cy="128448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000"/>
            </a:lvl2pPr>
          </a:lstStyle>
          <a:p>
            <a:pPr lvl="0"/>
            <a:r>
              <a:rPr lang="de-DE" dirty="0"/>
              <a:t>Untertitel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C6393886-F452-42B6-B745-DD660EBEB9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6887" y="2395539"/>
            <a:ext cx="5527105" cy="232960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089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68008" y="4917882"/>
            <a:ext cx="2691542" cy="128448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000"/>
            </a:lvl2pPr>
          </a:lstStyle>
          <a:p>
            <a:pPr lvl="0"/>
            <a:r>
              <a:rPr lang="de-DE" dirty="0"/>
              <a:t>Untertitel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F7CDF2F8-DD31-4008-8727-52F0004D53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8006" y="2395539"/>
            <a:ext cx="2691542" cy="232960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03065A8F-C5BF-4287-B87B-15A76A372B2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6887" y="4917882"/>
            <a:ext cx="2691542" cy="128448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000"/>
            </a:lvl2pPr>
          </a:lstStyle>
          <a:p>
            <a:pPr lvl="0"/>
            <a:r>
              <a:rPr lang="de-DE" dirty="0"/>
              <a:t>Untertitel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C6393886-F452-42B6-B745-DD660EBEB9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32446" y="2395539"/>
            <a:ext cx="2691542" cy="232960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D5361BB-CA60-4885-8EF4-90539E35E2E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003568" y="4917883"/>
            <a:ext cx="2691544" cy="128448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000"/>
            </a:lvl2pPr>
          </a:lstStyle>
          <a:p>
            <a:pPr lvl="0"/>
            <a:r>
              <a:rPr lang="de-DE" dirty="0"/>
              <a:t>Untertitel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F176951-4ED2-4D39-A6AC-9A38644D1C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03567" y="2395539"/>
            <a:ext cx="2691544" cy="232960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12574C9E-8653-4083-89F6-278E45644C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6886" y="2395539"/>
            <a:ext cx="2691542" cy="232960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9747A48A-EF1C-4C50-ADDF-BF9A26AC587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32447" y="4921434"/>
            <a:ext cx="2691542" cy="128448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000"/>
            </a:lvl2pPr>
          </a:lstStyle>
          <a:p>
            <a:pPr lvl="0"/>
            <a:r>
              <a:rPr lang="de-DE" dirty="0"/>
              <a:t>Untertitel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</p:txBody>
      </p:sp>
    </p:spTree>
    <p:extLst>
      <p:ext uri="{BB962C8B-B14F-4D97-AF65-F5344CB8AC3E}">
        <p14:creationId xmlns:p14="http://schemas.microsoft.com/office/powerpoint/2010/main" val="1953427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96887" y="2281238"/>
            <a:ext cx="11198225" cy="3921124"/>
          </a:xfrm>
        </p:spPr>
        <p:txBody>
          <a:bodyPr/>
          <a:lstStyle>
            <a:lvl1pPr algn="ctr">
              <a:defRPr sz="5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61171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box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>
            <a:extLst>
              <a:ext uri="{FF2B5EF4-FFF2-40B4-BE49-F238E27FC236}">
                <a16:creationId xmlns:a16="http://schemas.microsoft.com/office/drawing/2014/main" id="{DDF997DA-69EC-4F41-8057-0DB23A524D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96888" y="493712"/>
            <a:ext cx="11198225" cy="57086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6588000" tIns="720000" anchor="ctr"/>
          <a:lstStyle>
            <a:lvl1pPr algn="l">
              <a:defRPr sz="1200"/>
            </a:lvl1pPr>
          </a:lstStyle>
          <a:p>
            <a:r>
              <a:rPr lang="de-CH" dirty="0"/>
              <a:t>Hintergrundbild durch «Drag &amp; Drop» in den Bildplatzhalter ziehen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405064"/>
            <a:ext cx="6816080" cy="2047874"/>
          </a:xfrm>
          <a:solidFill>
            <a:srgbClr val="EE0000">
              <a:alpha val="84706"/>
            </a:srgbClr>
          </a:solidFill>
        </p:spPr>
        <p:txBody>
          <a:bodyPr lIns="504000" tIns="252000" rIns="360000" anchor="t"/>
          <a:lstStyle>
            <a:lvl1pPr algn="ctr">
              <a:lnSpc>
                <a:spcPct val="9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«Zitattext»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D8056D-3BF7-45EA-B339-4A0659F2BF5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71C1E3-FDEF-41A6-AEF6-88F7767C85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Strategie 2035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C8D493-E828-47E5-8557-68B111E94A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58715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box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5EAD64D0-006D-41BC-892E-1BBDCEBCC0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6888" y="493712"/>
            <a:ext cx="11198225" cy="57086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68208" y="4624388"/>
            <a:ext cx="2052092" cy="2233416"/>
          </a:xfrm>
          <a:solidFill>
            <a:srgbClr val="EE0000">
              <a:alpha val="90000"/>
            </a:srgbClr>
          </a:solidFill>
        </p:spPr>
        <p:txBody>
          <a:bodyPr lIns="216000" tIns="234000" rIns="144000" anchor="t"/>
          <a:lstStyle>
            <a:lvl1pPr algn="l"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«Bildtext»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D8056D-3BF7-45EA-B339-4A0659F2BF5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71C1E3-FDEF-41A6-AEF6-88F7767C85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Strategie 2035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C8D493-E828-47E5-8557-68B111E94A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0226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65405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341930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6888" y="404664"/>
            <a:ext cx="8839472" cy="3371999"/>
          </a:xfrm>
        </p:spPr>
        <p:txBody>
          <a:bodyPr anchor="b"/>
          <a:lstStyle>
            <a:lvl1pPr algn="l">
              <a:lnSpc>
                <a:spcPct val="90000"/>
              </a:lnSpc>
              <a:defRPr sz="5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6888" y="4243388"/>
            <a:ext cx="8839472" cy="101441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Untertitel Name / Datum</a:t>
            </a:r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E27687-5BE7-4BD2-8DC6-EE4188F1D0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75" y="475853"/>
            <a:ext cx="1493837" cy="149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15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5EAD64D0-006D-41BC-892E-1BBDCEBCC0A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7308000" tIns="720000" anchor="ctr"/>
          <a:lstStyle>
            <a:lvl1pPr algn="l">
              <a:defRPr sz="1200"/>
            </a:lvl1pPr>
          </a:lstStyle>
          <a:p>
            <a:r>
              <a:rPr lang="de-CH"/>
              <a:t>Hintergrundbild durch «Drag &amp; Drop» in den Bildplatzhalter ziehen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405064"/>
            <a:ext cx="6816080" cy="2047874"/>
          </a:xfrm>
          <a:solidFill>
            <a:srgbClr val="EE0000">
              <a:alpha val="85000"/>
            </a:srgbClr>
          </a:solidFill>
        </p:spPr>
        <p:txBody>
          <a:bodyPr lIns="504000" tIns="187200" rIns="72000" anchor="t"/>
          <a:lstStyle>
            <a:lvl1pPr algn="l"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CH"/>
              <a:t>Titelfolie mit Bild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6888" y="3789041"/>
            <a:ext cx="6319192" cy="3600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Untertitel Name / Datum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2EF7DB6-8F00-4FA8-A069-BAF6A7AD00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02400" y="475200"/>
            <a:ext cx="1495425" cy="14976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180219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6889" y="414338"/>
            <a:ext cx="8839472" cy="4238798"/>
          </a:xfrm>
        </p:spPr>
        <p:txBody>
          <a:bodyPr/>
          <a:lstStyle>
            <a:lvl1pPr>
              <a:lnSpc>
                <a:spcPct val="90000"/>
              </a:lnSpc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de-CH"/>
              <a:t>Kapiteltitel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519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ADC2C-B729-82E9-6FFD-D6A3A163E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7BD12-298F-8DE3-DF27-715BF5BA7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6C6A0-9C47-4668-9E5A-5396C5537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02BF7-9639-0913-10CC-A263A8A57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B2033-684C-C2D4-CAA8-2CFF070D7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3274-31C9-E742-979F-EAB76FE4B6BA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639760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6889" y="389239"/>
            <a:ext cx="8839472" cy="1023538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Kapiteltitel mit Bild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7AA19DB2-57F1-4D6A-96F6-E08683DBD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6888" y="2395538"/>
            <a:ext cx="11198225" cy="380682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00134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1556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96887" y="2348248"/>
            <a:ext cx="5455097" cy="385411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CB130EF-FEC4-4ED1-A3FB-AC2B4742DF6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348248"/>
            <a:ext cx="5455097" cy="385411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37061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96887" y="2348248"/>
            <a:ext cx="3438873" cy="385411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CB130EF-FEC4-4ED1-A3FB-AC2B4742DF6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23792" y="2348248"/>
            <a:ext cx="3438000" cy="385411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433C490C-61FD-4C45-AA31-094DD1A79BF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49824" y="2348248"/>
            <a:ext cx="3438000" cy="385411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27416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96887" y="2348248"/>
            <a:ext cx="5455097" cy="385411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F7CDF2F8-DD31-4008-8727-52F0004D53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8008" y="2395539"/>
            <a:ext cx="5527105" cy="297767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41356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68007" y="4917882"/>
            <a:ext cx="5527105" cy="128448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000"/>
            </a:lvl2pPr>
          </a:lstStyle>
          <a:p>
            <a:pPr lvl="0"/>
            <a:r>
              <a:rPr lang="de-DE"/>
              <a:t>Untertitel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F7CDF2F8-DD31-4008-8727-52F0004D53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8008" y="2395539"/>
            <a:ext cx="5527105" cy="232960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03065A8F-C5BF-4287-B87B-15A76A372B2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6886" y="4917882"/>
            <a:ext cx="5527105" cy="128448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000"/>
            </a:lvl2pPr>
          </a:lstStyle>
          <a:p>
            <a:pPr lvl="0"/>
            <a:r>
              <a:rPr lang="de-DE"/>
              <a:t>Untertitel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C6393886-F452-42B6-B745-DD660EBEB9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6887" y="2395539"/>
            <a:ext cx="5527105" cy="232960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04951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68008" y="4917882"/>
            <a:ext cx="2691542" cy="128448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000"/>
            </a:lvl2pPr>
          </a:lstStyle>
          <a:p>
            <a:pPr lvl="0"/>
            <a:r>
              <a:rPr lang="de-DE"/>
              <a:t>Untertitel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F7CDF2F8-DD31-4008-8727-52F0004D53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8006" y="2395539"/>
            <a:ext cx="2691542" cy="232960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03065A8F-C5BF-4287-B87B-15A76A372B2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6887" y="4917882"/>
            <a:ext cx="2691542" cy="128448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000"/>
            </a:lvl2pPr>
          </a:lstStyle>
          <a:p>
            <a:pPr lvl="0"/>
            <a:r>
              <a:rPr lang="de-DE"/>
              <a:t>Untertitel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C6393886-F452-42B6-B745-DD660EBEB9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32446" y="2395539"/>
            <a:ext cx="2691542" cy="232960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D5361BB-CA60-4885-8EF4-90539E35E2E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003568" y="4917883"/>
            <a:ext cx="2691544" cy="128448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000"/>
            </a:lvl2pPr>
          </a:lstStyle>
          <a:p>
            <a:pPr lvl="0"/>
            <a:r>
              <a:rPr lang="de-DE"/>
              <a:t>Untertitel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F176951-4ED2-4D39-A6AC-9A38644D1C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03567" y="2395539"/>
            <a:ext cx="2691544" cy="232960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12574C9E-8653-4083-89F6-278E45644C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6886" y="2395539"/>
            <a:ext cx="2691542" cy="232960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9747A48A-EF1C-4C50-ADDF-BF9A26AC587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32447" y="4921434"/>
            <a:ext cx="2691542" cy="128448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000"/>
            </a:lvl2pPr>
          </a:lstStyle>
          <a:p>
            <a:pPr lvl="0"/>
            <a:r>
              <a:rPr lang="de-DE"/>
              <a:t>Untertitel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</p:spTree>
    <p:extLst>
      <p:ext uri="{BB962C8B-B14F-4D97-AF65-F5344CB8AC3E}">
        <p14:creationId xmlns:p14="http://schemas.microsoft.com/office/powerpoint/2010/main" val="2477553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96887" y="2281238"/>
            <a:ext cx="11198225" cy="3921124"/>
          </a:xfrm>
        </p:spPr>
        <p:txBody>
          <a:bodyPr/>
          <a:lstStyle>
            <a:lvl1pPr algn="ctr">
              <a:defRPr sz="5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44306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box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>
            <a:extLst>
              <a:ext uri="{FF2B5EF4-FFF2-40B4-BE49-F238E27FC236}">
                <a16:creationId xmlns:a16="http://schemas.microsoft.com/office/drawing/2014/main" id="{DDF997DA-69EC-4F41-8057-0DB23A524D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96888" y="493712"/>
            <a:ext cx="11198225" cy="57086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6588000" tIns="720000" anchor="ctr"/>
          <a:lstStyle>
            <a:lvl1pPr algn="l">
              <a:defRPr sz="1200"/>
            </a:lvl1pPr>
          </a:lstStyle>
          <a:p>
            <a:r>
              <a:rPr lang="de-CH"/>
              <a:t>Hintergrundbild durch «Drag &amp; Drop» in den Bildplatzhalter ziehen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405064"/>
            <a:ext cx="6816080" cy="2047874"/>
          </a:xfrm>
          <a:solidFill>
            <a:srgbClr val="EE0000">
              <a:alpha val="84706"/>
            </a:srgbClr>
          </a:solidFill>
        </p:spPr>
        <p:txBody>
          <a:bodyPr lIns="504000" tIns="252000" rIns="360000" anchor="t"/>
          <a:lstStyle>
            <a:lvl1pPr algn="ctr">
              <a:lnSpc>
                <a:spcPct val="9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CH"/>
              <a:t>«Zitattext»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D8056D-3BF7-45EA-B339-4A0659F2BF5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71C1E3-FDEF-41A6-AEF6-88F7767C85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C8D493-E828-47E5-8557-68B111E94A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449603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box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5EAD64D0-006D-41BC-892E-1BBDCEBCC0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6888" y="493712"/>
            <a:ext cx="11198225" cy="57086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68208" y="4624388"/>
            <a:ext cx="2052092" cy="2233416"/>
          </a:xfrm>
          <a:solidFill>
            <a:srgbClr val="EE0000">
              <a:alpha val="90000"/>
            </a:srgbClr>
          </a:solidFill>
        </p:spPr>
        <p:txBody>
          <a:bodyPr lIns="216000" tIns="234000" rIns="144000" anchor="t"/>
          <a:lstStyle>
            <a:lvl1pPr algn="l"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de-CH"/>
              <a:t>«Bildtext»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D8056D-3BF7-45EA-B339-4A0659F2BF5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71C1E3-FDEF-41A6-AEF6-88F7767C85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C8D493-E828-47E5-8557-68B111E94A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556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E6AFB-9B8C-C0B8-CDE0-02861C31E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D9591-7475-CE6A-10F8-FB1D11717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2A85C-3858-663B-111C-E479C0063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9B04D-6EA0-7DB0-41B7-90D0971BE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B0A0E-D191-134C-3D1A-AE5EE21E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D9C7A-BE52-ACBF-B87D-77FD2F8C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3274-31C9-E742-979F-EAB76FE4B6BA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181287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4078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40003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6888" y="404664"/>
            <a:ext cx="8839472" cy="3371999"/>
          </a:xfrm>
        </p:spPr>
        <p:txBody>
          <a:bodyPr anchor="b"/>
          <a:lstStyle>
            <a:lvl1pPr algn="l">
              <a:lnSpc>
                <a:spcPct val="90000"/>
              </a:lnSpc>
              <a:defRPr sz="5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6888" y="4243388"/>
            <a:ext cx="8839472" cy="101441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Untertitel Name / Datum</a:t>
            </a:r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E27687-5BE7-4BD2-8DC6-EE4188F1D0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75" y="475853"/>
            <a:ext cx="1493837" cy="149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155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5EAD64D0-006D-41BC-892E-1BBDCEBCC0A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7308000" tIns="720000" anchor="ctr"/>
          <a:lstStyle>
            <a:lvl1pPr algn="l">
              <a:defRPr sz="1200"/>
            </a:lvl1pPr>
          </a:lstStyle>
          <a:p>
            <a:r>
              <a:rPr lang="de-CH"/>
              <a:t>Hintergrundbild durch «Drag &amp; Drop» in den Bildplatzhalter ziehen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405064"/>
            <a:ext cx="6816080" cy="2047874"/>
          </a:xfrm>
          <a:solidFill>
            <a:srgbClr val="EE0000">
              <a:alpha val="85000"/>
            </a:srgbClr>
          </a:solidFill>
        </p:spPr>
        <p:txBody>
          <a:bodyPr lIns="504000" tIns="187200" rIns="72000" anchor="t"/>
          <a:lstStyle>
            <a:lvl1pPr algn="l"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CH"/>
              <a:t>Titelfolie mit Bild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6888" y="3789041"/>
            <a:ext cx="6319192" cy="3600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Untertitel Name / Datum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2EF7DB6-8F00-4FA8-A069-BAF6A7AD00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02400" y="475200"/>
            <a:ext cx="1495425" cy="14976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670500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6889" y="414338"/>
            <a:ext cx="8839472" cy="4238798"/>
          </a:xfrm>
        </p:spPr>
        <p:txBody>
          <a:bodyPr/>
          <a:lstStyle>
            <a:lvl1pPr>
              <a:lnSpc>
                <a:spcPct val="90000"/>
              </a:lnSpc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de-CH"/>
              <a:t>Kapiteltitel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65665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6889" y="389239"/>
            <a:ext cx="8839472" cy="1023538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Kapiteltitel mit Bild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7AA19DB2-57F1-4D6A-96F6-E08683DBD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6888" y="2395538"/>
            <a:ext cx="11198225" cy="380682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248362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81976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96887" y="2348248"/>
            <a:ext cx="5455097" cy="385411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CB130EF-FEC4-4ED1-A3FB-AC2B4742DF6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348248"/>
            <a:ext cx="5455097" cy="385411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40013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96887" y="2348248"/>
            <a:ext cx="3438873" cy="385411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CB130EF-FEC4-4ED1-A3FB-AC2B4742DF6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23792" y="2348248"/>
            <a:ext cx="3438000" cy="385411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433C490C-61FD-4C45-AA31-094DD1A79BF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49824" y="2348248"/>
            <a:ext cx="3438000" cy="385411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9913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96887" y="2348248"/>
            <a:ext cx="5455097" cy="385411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F7CDF2F8-DD31-4008-8727-52F0004D53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8008" y="2395539"/>
            <a:ext cx="5527105" cy="297767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56216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EB39E-72B4-F5A8-4E00-80278DB6E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D69EF-9414-331D-40FE-F2DED5418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FC8605-C0AC-FD1E-14F7-6D870AFD2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690D7C-EFAC-D702-F16B-1FC93E77E7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1B7C13-1BBB-8F71-7338-4612A88633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DED1BD-0758-AF10-4AAE-FA35335D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085F75-AE9B-79E3-A13E-C517F980F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322BB7-FB69-A955-465D-7388F34C9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3274-31C9-E742-979F-EAB76FE4B6BA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481868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68007" y="4917882"/>
            <a:ext cx="5527105" cy="128448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000"/>
            </a:lvl2pPr>
          </a:lstStyle>
          <a:p>
            <a:pPr lvl="0"/>
            <a:r>
              <a:rPr lang="de-DE"/>
              <a:t>Untertitel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F7CDF2F8-DD31-4008-8727-52F0004D53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8008" y="2395539"/>
            <a:ext cx="5527105" cy="232960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03065A8F-C5BF-4287-B87B-15A76A372B2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6886" y="4917882"/>
            <a:ext cx="5527105" cy="128448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000"/>
            </a:lvl2pPr>
          </a:lstStyle>
          <a:p>
            <a:pPr lvl="0"/>
            <a:r>
              <a:rPr lang="de-DE"/>
              <a:t>Untertitel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C6393886-F452-42B6-B745-DD660EBEB9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6887" y="2395539"/>
            <a:ext cx="5527105" cy="232960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26786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68008" y="4917882"/>
            <a:ext cx="2691542" cy="128448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000"/>
            </a:lvl2pPr>
          </a:lstStyle>
          <a:p>
            <a:pPr lvl="0"/>
            <a:r>
              <a:rPr lang="de-DE"/>
              <a:t>Untertitel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F7CDF2F8-DD31-4008-8727-52F0004D53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8006" y="2395539"/>
            <a:ext cx="2691542" cy="232960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03065A8F-C5BF-4287-B87B-15A76A372B2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6887" y="4917882"/>
            <a:ext cx="2691542" cy="128448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000"/>
            </a:lvl2pPr>
          </a:lstStyle>
          <a:p>
            <a:pPr lvl="0"/>
            <a:r>
              <a:rPr lang="de-DE"/>
              <a:t>Untertitel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C6393886-F452-42B6-B745-DD660EBEB9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32446" y="2395539"/>
            <a:ext cx="2691542" cy="232960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D5361BB-CA60-4885-8EF4-90539E35E2E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003568" y="4917883"/>
            <a:ext cx="2691544" cy="128448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000"/>
            </a:lvl2pPr>
          </a:lstStyle>
          <a:p>
            <a:pPr lvl="0"/>
            <a:r>
              <a:rPr lang="de-DE"/>
              <a:t>Untertitel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F176951-4ED2-4D39-A6AC-9A38644D1C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03567" y="2395539"/>
            <a:ext cx="2691544" cy="232960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12574C9E-8653-4083-89F6-278E45644C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6886" y="2395539"/>
            <a:ext cx="2691542" cy="232960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9747A48A-EF1C-4C50-ADDF-BF9A26AC587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32447" y="4921434"/>
            <a:ext cx="2691542" cy="128448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000"/>
            </a:lvl2pPr>
          </a:lstStyle>
          <a:p>
            <a:pPr lvl="0"/>
            <a:r>
              <a:rPr lang="de-DE"/>
              <a:t>Untertitel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</p:spTree>
    <p:extLst>
      <p:ext uri="{BB962C8B-B14F-4D97-AF65-F5344CB8AC3E}">
        <p14:creationId xmlns:p14="http://schemas.microsoft.com/office/powerpoint/2010/main" val="2612577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96887" y="2281238"/>
            <a:ext cx="11198225" cy="3921124"/>
          </a:xfrm>
        </p:spPr>
        <p:txBody>
          <a:bodyPr/>
          <a:lstStyle>
            <a:lvl1pPr algn="ctr">
              <a:defRPr sz="5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94126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box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>
            <a:extLst>
              <a:ext uri="{FF2B5EF4-FFF2-40B4-BE49-F238E27FC236}">
                <a16:creationId xmlns:a16="http://schemas.microsoft.com/office/drawing/2014/main" id="{DDF997DA-69EC-4F41-8057-0DB23A524D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96888" y="493712"/>
            <a:ext cx="11198225" cy="57086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6588000" tIns="720000" anchor="ctr"/>
          <a:lstStyle>
            <a:lvl1pPr algn="l">
              <a:defRPr sz="1200"/>
            </a:lvl1pPr>
          </a:lstStyle>
          <a:p>
            <a:r>
              <a:rPr lang="de-CH"/>
              <a:t>Hintergrundbild durch «Drag &amp; Drop» in den Bildplatzhalter ziehen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405064"/>
            <a:ext cx="6816080" cy="2047874"/>
          </a:xfrm>
          <a:solidFill>
            <a:srgbClr val="EE0000">
              <a:alpha val="84706"/>
            </a:srgbClr>
          </a:solidFill>
        </p:spPr>
        <p:txBody>
          <a:bodyPr lIns="504000" tIns="252000" rIns="360000" anchor="t"/>
          <a:lstStyle>
            <a:lvl1pPr algn="ctr">
              <a:lnSpc>
                <a:spcPct val="9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CH"/>
              <a:t>«Zitattext»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D8056D-3BF7-45EA-B339-4A0659F2BF5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71C1E3-FDEF-41A6-AEF6-88F7767C85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C8D493-E828-47E5-8557-68B111E94A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96601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box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5EAD64D0-006D-41BC-892E-1BBDCEBCC0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6888" y="493712"/>
            <a:ext cx="11198225" cy="57086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68208" y="4624388"/>
            <a:ext cx="2052092" cy="2233416"/>
          </a:xfrm>
          <a:solidFill>
            <a:srgbClr val="EE0000">
              <a:alpha val="90000"/>
            </a:srgbClr>
          </a:solidFill>
        </p:spPr>
        <p:txBody>
          <a:bodyPr lIns="216000" tIns="234000" rIns="144000" anchor="t"/>
          <a:lstStyle>
            <a:lvl1pPr algn="l"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de-CH"/>
              <a:t>«Bildtext»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D8056D-3BF7-45EA-B339-4A0659F2BF5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71C1E3-FDEF-41A6-AEF6-88F7767C85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C8D493-E828-47E5-8557-68B111E94A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74356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2652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52675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6888" y="404664"/>
            <a:ext cx="8839472" cy="3371999"/>
          </a:xfrm>
        </p:spPr>
        <p:txBody>
          <a:bodyPr anchor="b"/>
          <a:lstStyle>
            <a:lvl1pPr algn="l">
              <a:lnSpc>
                <a:spcPct val="90000"/>
              </a:lnSpc>
              <a:defRPr sz="5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6888" y="4243388"/>
            <a:ext cx="8839472" cy="101441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Untertitel Name / Datum</a:t>
            </a:r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E27687-5BE7-4BD2-8DC6-EE4188F1D0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75" y="475853"/>
            <a:ext cx="1493837" cy="149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915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5EAD64D0-006D-41BC-892E-1BBDCEBCC0A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7308000" tIns="720000" anchor="ctr"/>
          <a:lstStyle>
            <a:lvl1pPr algn="l">
              <a:defRPr sz="1200"/>
            </a:lvl1pPr>
          </a:lstStyle>
          <a:p>
            <a:r>
              <a:rPr lang="de-CH"/>
              <a:t>Hintergrundbild durch «Drag &amp; Drop» in den Bildplatzhalter ziehen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405064"/>
            <a:ext cx="6816080" cy="2047874"/>
          </a:xfrm>
          <a:solidFill>
            <a:srgbClr val="EE0000">
              <a:alpha val="85000"/>
            </a:srgbClr>
          </a:solidFill>
        </p:spPr>
        <p:txBody>
          <a:bodyPr lIns="504000" tIns="187200" rIns="72000" anchor="t"/>
          <a:lstStyle>
            <a:lvl1pPr algn="l"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CH"/>
              <a:t>Titelfolie mit Bild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6888" y="3789041"/>
            <a:ext cx="6319192" cy="3600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Untertitel Name / Datum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2EF7DB6-8F00-4FA8-A069-BAF6A7AD00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02400" y="475200"/>
            <a:ext cx="1495425" cy="14976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9227132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6889" y="414338"/>
            <a:ext cx="8839472" cy="4238798"/>
          </a:xfrm>
        </p:spPr>
        <p:txBody>
          <a:bodyPr/>
          <a:lstStyle>
            <a:lvl1pPr>
              <a:lnSpc>
                <a:spcPct val="90000"/>
              </a:lnSpc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de-CH"/>
              <a:t>Kapiteltitel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599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058AA-CC80-BF89-8D8E-22063CC9C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352605-2D5E-CB88-9154-83DF0771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B01FD0-7E09-6B60-E6EC-C6D8D156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CAEC9-DB14-2CB6-20ED-B01351B0B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3274-31C9-E742-979F-EAB76FE4B6BA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19225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6889" y="389239"/>
            <a:ext cx="8839472" cy="1023538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Kapiteltitel mit Bild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7AA19DB2-57F1-4D6A-96F6-E08683DBD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6888" y="2395538"/>
            <a:ext cx="11198225" cy="380682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55173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80786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96887" y="2348248"/>
            <a:ext cx="5455097" cy="385411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CB130EF-FEC4-4ED1-A3FB-AC2B4742DF6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348248"/>
            <a:ext cx="5455097" cy="385411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51384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96887" y="2348248"/>
            <a:ext cx="3438873" cy="385411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CB130EF-FEC4-4ED1-A3FB-AC2B4742DF6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23792" y="2348248"/>
            <a:ext cx="3438000" cy="385411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433C490C-61FD-4C45-AA31-094DD1A79BF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49824" y="2348248"/>
            <a:ext cx="3438000" cy="385411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24575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96887" y="2348248"/>
            <a:ext cx="5455097" cy="385411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F7CDF2F8-DD31-4008-8727-52F0004D53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8008" y="2395539"/>
            <a:ext cx="5527105" cy="297767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95645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68007" y="4917882"/>
            <a:ext cx="5527105" cy="128448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000"/>
            </a:lvl2pPr>
          </a:lstStyle>
          <a:p>
            <a:pPr lvl="0"/>
            <a:r>
              <a:rPr lang="de-DE"/>
              <a:t>Untertitel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F7CDF2F8-DD31-4008-8727-52F0004D53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8008" y="2395539"/>
            <a:ext cx="5527105" cy="232960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03065A8F-C5BF-4287-B87B-15A76A372B2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6886" y="4917882"/>
            <a:ext cx="5527105" cy="128448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000"/>
            </a:lvl2pPr>
          </a:lstStyle>
          <a:p>
            <a:pPr lvl="0"/>
            <a:r>
              <a:rPr lang="de-DE"/>
              <a:t>Untertitel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C6393886-F452-42B6-B745-DD660EBEB9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6887" y="2395539"/>
            <a:ext cx="5527105" cy="232960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05894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68008" y="4917882"/>
            <a:ext cx="2691542" cy="128448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000"/>
            </a:lvl2pPr>
          </a:lstStyle>
          <a:p>
            <a:pPr lvl="0"/>
            <a:r>
              <a:rPr lang="de-DE"/>
              <a:t>Untertitel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F7CDF2F8-DD31-4008-8727-52F0004D53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8006" y="2395539"/>
            <a:ext cx="2691542" cy="232960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03065A8F-C5BF-4287-B87B-15A76A372B2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6887" y="4917882"/>
            <a:ext cx="2691542" cy="128448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000"/>
            </a:lvl2pPr>
          </a:lstStyle>
          <a:p>
            <a:pPr lvl="0"/>
            <a:r>
              <a:rPr lang="de-DE"/>
              <a:t>Untertitel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C6393886-F452-42B6-B745-DD660EBEB9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32446" y="2395539"/>
            <a:ext cx="2691542" cy="232960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D5361BB-CA60-4885-8EF4-90539E35E2E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003568" y="4917883"/>
            <a:ext cx="2691544" cy="128448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000"/>
            </a:lvl2pPr>
          </a:lstStyle>
          <a:p>
            <a:pPr lvl="0"/>
            <a:r>
              <a:rPr lang="de-DE"/>
              <a:t>Untertitel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F176951-4ED2-4D39-A6AC-9A38644D1C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03567" y="2395539"/>
            <a:ext cx="2691544" cy="232960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12574C9E-8653-4083-89F6-278E45644C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6886" y="2395539"/>
            <a:ext cx="2691542" cy="232960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9747A48A-EF1C-4C50-ADDF-BF9A26AC587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32447" y="4921434"/>
            <a:ext cx="2691542" cy="128448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000"/>
            </a:lvl2pPr>
          </a:lstStyle>
          <a:p>
            <a:pPr lvl="0"/>
            <a:r>
              <a:rPr lang="de-DE"/>
              <a:t>Untertitel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</p:spTree>
    <p:extLst>
      <p:ext uri="{BB962C8B-B14F-4D97-AF65-F5344CB8AC3E}">
        <p14:creationId xmlns:p14="http://schemas.microsoft.com/office/powerpoint/2010/main" val="2824754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96887" y="2281238"/>
            <a:ext cx="11198225" cy="3921124"/>
          </a:xfrm>
        </p:spPr>
        <p:txBody>
          <a:bodyPr/>
          <a:lstStyle>
            <a:lvl1pPr algn="ctr">
              <a:defRPr sz="5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59333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box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>
            <a:extLst>
              <a:ext uri="{FF2B5EF4-FFF2-40B4-BE49-F238E27FC236}">
                <a16:creationId xmlns:a16="http://schemas.microsoft.com/office/drawing/2014/main" id="{DDF997DA-69EC-4F41-8057-0DB23A524D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96888" y="493712"/>
            <a:ext cx="11198225" cy="57086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6588000" tIns="720000" anchor="ctr"/>
          <a:lstStyle>
            <a:lvl1pPr algn="l">
              <a:defRPr sz="1200"/>
            </a:lvl1pPr>
          </a:lstStyle>
          <a:p>
            <a:r>
              <a:rPr lang="de-CH"/>
              <a:t>Hintergrundbild durch «Drag &amp; Drop» in den Bildplatzhalter ziehen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405064"/>
            <a:ext cx="6816080" cy="2047874"/>
          </a:xfrm>
          <a:solidFill>
            <a:srgbClr val="EE0000">
              <a:alpha val="84706"/>
            </a:srgbClr>
          </a:solidFill>
        </p:spPr>
        <p:txBody>
          <a:bodyPr lIns="504000" tIns="252000" rIns="360000" anchor="t"/>
          <a:lstStyle>
            <a:lvl1pPr algn="ctr">
              <a:lnSpc>
                <a:spcPct val="9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CH"/>
              <a:t>«Zitattext»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D8056D-3BF7-45EA-B339-4A0659F2BF5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71C1E3-FDEF-41A6-AEF6-88F7767C85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C8D493-E828-47E5-8557-68B111E94A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656820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box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5EAD64D0-006D-41BC-892E-1BBDCEBCC0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6888" y="493712"/>
            <a:ext cx="11198225" cy="57086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68208" y="4624388"/>
            <a:ext cx="2052092" cy="2233416"/>
          </a:xfrm>
          <a:solidFill>
            <a:srgbClr val="EE0000">
              <a:alpha val="90000"/>
            </a:srgbClr>
          </a:solidFill>
        </p:spPr>
        <p:txBody>
          <a:bodyPr lIns="216000" tIns="234000" rIns="144000" anchor="t"/>
          <a:lstStyle>
            <a:lvl1pPr algn="l"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de-CH"/>
              <a:t>«Bildtext»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D8056D-3BF7-45EA-B339-4A0659F2BF5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71C1E3-FDEF-41A6-AEF6-88F7767C85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C8D493-E828-47E5-8557-68B111E94A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146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328C4C-B405-E7A9-970B-F37E01FE9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9BA751-2004-0B81-D20A-33A1ECB24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9C032-6B8E-AA65-77EE-B9CD92DEF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3274-31C9-E742-979F-EAB76FE4B6BA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332850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2316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26348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C3F83-5910-4B7C-B840-FD8E7FB74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952" y="376927"/>
            <a:ext cx="11737974" cy="527049"/>
          </a:xfrm>
          <a:prstGeom prst="rect">
            <a:avLst/>
          </a:prstGeom>
        </p:spPr>
        <p:txBody>
          <a:bodyPr lIns="0" tIns="0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br>
              <a:rPr lang="de-DE"/>
            </a:b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4F9BC1-D589-4BE3-A95B-F7477EB01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52" y="1745351"/>
            <a:ext cx="11728036" cy="4752973"/>
          </a:xfrm>
          <a:prstGeom prst="rect">
            <a:avLst/>
          </a:prstGeom>
        </p:spPr>
        <p:txBody>
          <a:bodyPr lIns="0" tIns="0"/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 sz="1400"/>
            </a:lvl2pPr>
            <a:lvl3pPr marL="1143000" indent="-228600">
              <a:buFont typeface="Wingdings" panose="05000000000000000000" pitchFamily="2" charset="2"/>
              <a:buChar char="§"/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100"/>
            </a:lvl4pPr>
            <a:lvl5pPr marL="2057400" indent="-228600">
              <a:buFont typeface="Wingdings" panose="05000000000000000000" pitchFamily="2" charset="2"/>
              <a:buChar char="§"/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7C5559-D581-46C9-B07E-51DC77777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wrap="none" lIns="91440" tIns="45720" rIns="91440" bIns="45720" rtlCol="0" anchor="ctr"/>
          <a:lstStyle>
            <a:lvl1pPr>
              <a:defRPr lang="de-DE" smtClean="0"/>
            </a:lvl1pPr>
          </a:lstStyle>
          <a:p>
            <a:r>
              <a:rPr lang="de-DE"/>
              <a:t>März 2024 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8C815-C559-4223-9867-7B1615382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0B9FE8-2050-41D2-8A87-79BA7522F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EDF0D-E60A-4FC6-B6DA-A960C0CDE85C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40FFC0D-B235-45B7-8656-14AF03A55E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6952" y="914925"/>
            <a:ext cx="11737974" cy="425450"/>
          </a:xfrm>
          <a:prstGeom prst="rect">
            <a:avLst/>
          </a:prstGeom>
        </p:spPr>
        <p:txBody>
          <a:bodyPr lIns="0" tIns="0"/>
          <a:lstStyle>
            <a:lvl1pPr>
              <a:defRPr lang="de-DE" sz="1600" dirty="0" smtClean="0">
                <a:ea typeface="+mj-ea"/>
                <a:cs typeface="+mj-cs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CH" dirty="0"/>
            </a:lvl5pPr>
          </a:lstStyle>
          <a:p>
            <a:pPr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12751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6888" y="404664"/>
            <a:ext cx="8839472" cy="3371999"/>
          </a:xfrm>
        </p:spPr>
        <p:txBody>
          <a:bodyPr anchor="b"/>
          <a:lstStyle>
            <a:lvl1pPr algn="l">
              <a:lnSpc>
                <a:spcPct val="90000"/>
              </a:lnSpc>
              <a:defRPr sz="5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6888" y="4243388"/>
            <a:ext cx="8839472" cy="101441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Untertitel Name / Datum</a:t>
            </a:r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E27687-5BE7-4BD2-8DC6-EE4188F1D0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75" y="475853"/>
            <a:ext cx="1493837" cy="149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240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5EAD64D0-006D-41BC-892E-1BBDCEBCC0A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7308000" tIns="720000" anchor="ctr"/>
          <a:lstStyle>
            <a:lvl1pPr algn="l">
              <a:defRPr sz="1200"/>
            </a:lvl1pPr>
          </a:lstStyle>
          <a:p>
            <a:r>
              <a:rPr lang="de-CH"/>
              <a:t>Hintergrundbild durch «Drag &amp; Drop» in den Bildplatzhalter ziehen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405064"/>
            <a:ext cx="6816080" cy="2047874"/>
          </a:xfrm>
          <a:solidFill>
            <a:srgbClr val="EE0000">
              <a:alpha val="85000"/>
            </a:srgbClr>
          </a:solidFill>
        </p:spPr>
        <p:txBody>
          <a:bodyPr lIns="504000" tIns="187200" rIns="72000" anchor="t"/>
          <a:lstStyle>
            <a:lvl1pPr algn="l"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CH"/>
              <a:t>Titelfolie mit Bild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6888" y="3789041"/>
            <a:ext cx="6319192" cy="3600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Untertitel Name / Datum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2EF7DB6-8F00-4FA8-A069-BAF6A7AD00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02400" y="475200"/>
            <a:ext cx="1495425" cy="14976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554321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6889" y="414338"/>
            <a:ext cx="8839472" cy="4238798"/>
          </a:xfrm>
        </p:spPr>
        <p:txBody>
          <a:bodyPr/>
          <a:lstStyle>
            <a:lvl1pPr>
              <a:lnSpc>
                <a:spcPct val="90000"/>
              </a:lnSpc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de-CH"/>
              <a:t>Kapiteltitel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22.03.2024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 | Vorstand TNW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59856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6889" y="389239"/>
            <a:ext cx="8839472" cy="1023538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Kapiteltitel mit Bild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22.03.2024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 | Vorstand TNW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7AA19DB2-57F1-4D6A-96F6-E08683DBD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6888" y="2395538"/>
            <a:ext cx="11198225" cy="380682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377662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22.03.2024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 | Vorstand TNW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76708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96887" y="2348248"/>
            <a:ext cx="5455097" cy="385411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22.03.2024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 | Vorstand TNW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CB130EF-FEC4-4ED1-A3FB-AC2B4742DF6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348248"/>
            <a:ext cx="5455097" cy="385411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24088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96887" y="2348248"/>
            <a:ext cx="3438873" cy="385411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22.03.2024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 | Vorstand TNW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CB130EF-FEC4-4ED1-A3FB-AC2B4742DF6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23792" y="2348248"/>
            <a:ext cx="3438000" cy="385411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433C490C-61FD-4C45-AA31-094DD1A79BF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49824" y="2348248"/>
            <a:ext cx="3438000" cy="385411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961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E799A-7423-0811-D80E-043CCE908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8F6A7-6467-FEF4-F111-DEC77CC32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9A01F-EB57-A158-7EAF-AC23B17BC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C9144-1282-B43C-21B4-DF986019D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48F46-04F6-73F0-98C4-F386D1337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8E859-4F9D-657A-E5E7-F26BC36F2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3274-31C9-E742-979F-EAB76FE4B6BA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656502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96887" y="2348248"/>
            <a:ext cx="5455097" cy="385411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22.03.2024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 | Vorstand TNW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F7CDF2F8-DD31-4008-8727-52F0004D53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8008" y="2395539"/>
            <a:ext cx="5527105" cy="297767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08396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68007" y="4917882"/>
            <a:ext cx="5527105" cy="128448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000"/>
            </a:lvl2pPr>
          </a:lstStyle>
          <a:p>
            <a:pPr lvl="0"/>
            <a:r>
              <a:rPr lang="de-DE"/>
              <a:t>Untertitel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22.03.2024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 | Vorstand TNW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F7CDF2F8-DD31-4008-8727-52F0004D53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8008" y="2395539"/>
            <a:ext cx="5527105" cy="232960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03065A8F-C5BF-4287-B87B-15A76A372B2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6886" y="4917882"/>
            <a:ext cx="5527105" cy="128448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000"/>
            </a:lvl2pPr>
          </a:lstStyle>
          <a:p>
            <a:pPr lvl="0"/>
            <a:r>
              <a:rPr lang="de-DE"/>
              <a:t>Untertitel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C6393886-F452-42B6-B745-DD660EBEB9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6887" y="2395539"/>
            <a:ext cx="5527105" cy="232960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21402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68008" y="4917882"/>
            <a:ext cx="2691542" cy="128448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000"/>
            </a:lvl2pPr>
          </a:lstStyle>
          <a:p>
            <a:pPr lvl="0"/>
            <a:r>
              <a:rPr lang="de-DE"/>
              <a:t>Untertitel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22.03.2024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 | Vorstand TNW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F7CDF2F8-DD31-4008-8727-52F0004D53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8006" y="2395539"/>
            <a:ext cx="2691542" cy="232960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03065A8F-C5BF-4287-B87B-15A76A372B2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6887" y="4917882"/>
            <a:ext cx="2691542" cy="128448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000"/>
            </a:lvl2pPr>
          </a:lstStyle>
          <a:p>
            <a:pPr lvl="0"/>
            <a:r>
              <a:rPr lang="de-DE"/>
              <a:t>Untertitel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C6393886-F452-42B6-B745-DD660EBEB9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32446" y="2395539"/>
            <a:ext cx="2691542" cy="232960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D5361BB-CA60-4885-8EF4-90539E35E2E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003568" y="4917883"/>
            <a:ext cx="2691544" cy="128448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000"/>
            </a:lvl2pPr>
          </a:lstStyle>
          <a:p>
            <a:pPr lvl="0"/>
            <a:r>
              <a:rPr lang="de-DE"/>
              <a:t>Untertitel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F176951-4ED2-4D39-A6AC-9A38644D1C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03567" y="2395539"/>
            <a:ext cx="2691544" cy="232960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12574C9E-8653-4083-89F6-278E45644C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6886" y="2395539"/>
            <a:ext cx="2691542" cy="232960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9747A48A-EF1C-4C50-ADDF-BF9A26AC587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32447" y="4921434"/>
            <a:ext cx="2691542" cy="128448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 sz="1000"/>
            </a:lvl2pPr>
          </a:lstStyle>
          <a:p>
            <a:pPr lvl="0"/>
            <a:r>
              <a:rPr lang="de-DE"/>
              <a:t>Untertitel hinzufügen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</p:spTree>
    <p:extLst>
      <p:ext uri="{BB962C8B-B14F-4D97-AF65-F5344CB8AC3E}">
        <p14:creationId xmlns:p14="http://schemas.microsoft.com/office/powerpoint/2010/main" val="2283389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96887" y="2281238"/>
            <a:ext cx="11198225" cy="3921124"/>
          </a:xfrm>
        </p:spPr>
        <p:txBody>
          <a:bodyPr/>
          <a:lstStyle>
            <a:lvl1pPr algn="ctr">
              <a:defRPr sz="5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22.03.2024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 | Vorstand TNW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73056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box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>
            <a:extLst>
              <a:ext uri="{FF2B5EF4-FFF2-40B4-BE49-F238E27FC236}">
                <a16:creationId xmlns:a16="http://schemas.microsoft.com/office/drawing/2014/main" id="{DDF997DA-69EC-4F41-8057-0DB23A524D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96888" y="493712"/>
            <a:ext cx="11198225" cy="57086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6588000" tIns="720000" anchor="ctr"/>
          <a:lstStyle>
            <a:lvl1pPr algn="l">
              <a:defRPr sz="1200"/>
            </a:lvl1pPr>
          </a:lstStyle>
          <a:p>
            <a:r>
              <a:rPr lang="de-CH"/>
              <a:t>Hintergrundbild durch «Drag &amp; Drop» in den Bildplatzhalter ziehen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405064"/>
            <a:ext cx="6816080" cy="2047874"/>
          </a:xfrm>
          <a:solidFill>
            <a:srgbClr val="EE0000">
              <a:alpha val="84706"/>
            </a:srgbClr>
          </a:solidFill>
        </p:spPr>
        <p:txBody>
          <a:bodyPr lIns="504000" tIns="252000" rIns="360000" anchor="t"/>
          <a:lstStyle>
            <a:lvl1pPr algn="ctr">
              <a:lnSpc>
                <a:spcPct val="9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CH"/>
              <a:t>«Zitattext»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D8056D-3BF7-45EA-B339-4A0659F2BF5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22.03.2024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71C1E3-FDEF-41A6-AEF6-88F7767C85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Strategie 2035 | Vorstand TNW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C8D493-E828-47E5-8557-68B111E94A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03669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box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5EAD64D0-006D-41BC-892E-1BBDCEBCC0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6888" y="493712"/>
            <a:ext cx="11198225" cy="57086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68208" y="4624388"/>
            <a:ext cx="2052092" cy="2233416"/>
          </a:xfrm>
          <a:solidFill>
            <a:srgbClr val="EE0000">
              <a:alpha val="90000"/>
            </a:srgbClr>
          </a:solidFill>
        </p:spPr>
        <p:txBody>
          <a:bodyPr lIns="216000" tIns="234000" rIns="144000" anchor="t"/>
          <a:lstStyle>
            <a:lvl1pPr algn="l"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de-CH"/>
              <a:t>«Bildtext»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D8056D-3BF7-45EA-B339-4A0659F2BF5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22.03.2024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71C1E3-FDEF-41A6-AEF6-88F7767C85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Strategie 2035 | Vorstand TNW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C8D493-E828-47E5-8557-68B111E94A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68504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22.03.2024</a:t>
            </a:r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 | Vorstand TNW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4742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22.03.2024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 | Vorstand TNW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729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6197-7317-A2B6-E7BB-A37EE2738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1FDE05-734D-A670-C1E3-D2570FB79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65EC4-6C9C-C198-B7A3-0A218E4E3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884BC-C9F1-8B8A-CD37-A8AFACDF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März 2024 </a:t>
            </a:r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4C45D-924C-2E8D-A32A-A156707E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Strategie 2035</a:t>
            </a:r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99EA0-C22E-336A-2017-C91F9464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3274-31C9-E742-979F-EAB76FE4B6BA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2336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oleObject" Target="../embeddings/oleObject3.bin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74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887806-C9F1-C987-A62B-18EDA5612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88DF9-ECC7-3C00-4CA0-9DB4B091F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5D3B5-35AC-1599-B4DE-2806DFCA3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/>
              <a:t>März 2024 </a:t>
            </a:r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C7A9E-B555-EFE1-3553-91ED61D09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CH"/>
              <a:t>Strategie 2035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B9ED3-FF73-170A-11C6-91E6DFC6F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073274-31C9-E742-979F-EAB76FE4B6BA}" type="slidenum">
              <a:rPr lang="en-CH" smtClean="0"/>
              <a:t>‹Nr.›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136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6888" y="389239"/>
            <a:ext cx="11198225" cy="10235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6887" y="2348248"/>
            <a:ext cx="11198225" cy="38541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415480" y="6324547"/>
            <a:ext cx="657906" cy="12878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5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März 2024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73386" y="6324548"/>
            <a:ext cx="8351680" cy="1287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aseline="0">
                <a:solidFill>
                  <a:schemeClr val="tx1"/>
                </a:solidFill>
              </a:defRPr>
            </a:lvl1pPr>
          </a:lstStyle>
          <a:p>
            <a:r>
              <a:rPr lang="de-CH"/>
              <a:t>Strategie 2035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08568" y="6324548"/>
            <a:ext cx="486544" cy="1287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 baseline="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65CECB6-DD30-48C0-9E89-E47F8ABD16B2}"/>
              </a:ext>
            </a:extLst>
          </p:cNvPr>
          <p:cNvSpPr txBox="1"/>
          <p:nvPr userDrawn="1"/>
        </p:nvSpPr>
        <p:spPr>
          <a:xfrm>
            <a:off x="496888" y="6324547"/>
            <a:ext cx="918592" cy="128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CH" sz="750" baseline="0" dirty="0">
                <a:solidFill>
                  <a:schemeClr val="accent1"/>
                </a:solidFill>
              </a:rPr>
              <a:t>© Alliance </a:t>
            </a:r>
            <a:r>
              <a:rPr lang="de-CH" sz="750" baseline="0" dirty="0" err="1">
                <a:solidFill>
                  <a:schemeClr val="accent1"/>
                </a:solidFill>
              </a:rPr>
              <a:t>SwissPass</a:t>
            </a:r>
            <a:endParaRPr lang="de-CH" sz="750" baseline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7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500" kern="1200" spc="-2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None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94000"/>
        </a:lnSpc>
        <a:spcBef>
          <a:spcPts val="0"/>
        </a:spcBef>
        <a:buFont typeface="Symbol" panose="05050102010706020507" pitchFamily="18" charset="2"/>
        <a:buChar char="-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5738" algn="l" defTabSz="914400" rtl="0" eaLnBrk="1" latinLnBrk="0" hangingPunct="1">
        <a:lnSpc>
          <a:spcPct val="94000"/>
        </a:lnSpc>
        <a:spcBef>
          <a:spcPts val="0"/>
        </a:spcBef>
        <a:buFont typeface="Symbol" panose="05050102010706020507" pitchFamily="18" charset="2"/>
        <a:buChar char="-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4625" algn="l" defTabSz="914400" rtl="0" eaLnBrk="1" latinLnBrk="0" hangingPunct="1">
        <a:lnSpc>
          <a:spcPct val="94000"/>
        </a:lnSpc>
        <a:spcBef>
          <a:spcPts val="0"/>
        </a:spcBef>
        <a:buFont typeface="Symbol" panose="05050102010706020507" pitchFamily="18" charset="2"/>
        <a:buChar char="-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4150" algn="l" defTabSz="914400" rtl="0" eaLnBrk="1" latinLnBrk="0" hangingPunct="1">
        <a:lnSpc>
          <a:spcPct val="94000"/>
        </a:lnSpc>
        <a:spcBef>
          <a:spcPts val="0"/>
        </a:spcBef>
        <a:buFont typeface="Symbol" panose="05050102010706020507" pitchFamily="18" charset="2"/>
        <a:buChar char="-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67">
          <p15:clr>
            <a:srgbClr val="F26B43"/>
          </p15:clr>
        </p15:guide>
        <p15:guide id="3" pos="313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311">
          <p15:clr>
            <a:srgbClr val="F26B43"/>
          </p15:clr>
        </p15:guide>
        <p15:guide id="6" orient="horz" pos="390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DA83D4A-D84C-9E91-8F20-0A8A41D7D3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0748765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8" imgW="592" imgH="591" progId="TCLayout.ActiveDocument.1">
                  <p:embed/>
                </p:oleObj>
              </mc:Choice>
              <mc:Fallback>
                <p:oleObj name="think-cell Folie" r:id="rId18" imgW="592" imgH="591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DA83D4A-D84C-9E91-8F20-0A8A41D7D3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6888" y="389239"/>
            <a:ext cx="11198225" cy="10235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6887" y="2348248"/>
            <a:ext cx="11198225" cy="38541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415480" y="6324547"/>
            <a:ext cx="657906" cy="12878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5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März 2024 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73386" y="6324548"/>
            <a:ext cx="8351680" cy="1287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aseline="0">
                <a:solidFill>
                  <a:schemeClr val="tx1"/>
                </a:solidFill>
              </a:defRPr>
            </a:lvl1pPr>
          </a:lstStyle>
          <a:p>
            <a:r>
              <a:rPr lang="de-CH"/>
              <a:t>Strategie 2035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08568" y="6324548"/>
            <a:ext cx="486544" cy="1287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 baseline="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65CECB6-DD30-48C0-9E89-E47F8ABD16B2}"/>
              </a:ext>
            </a:extLst>
          </p:cNvPr>
          <p:cNvSpPr txBox="1"/>
          <p:nvPr userDrawn="1"/>
        </p:nvSpPr>
        <p:spPr>
          <a:xfrm>
            <a:off x="496888" y="6324547"/>
            <a:ext cx="918592" cy="128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CH" sz="750" baseline="0">
                <a:solidFill>
                  <a:schemeClr val="accent1"/>
                </a:solidFill>
              </a:rPr>
              <a:t>© Alliance </a:t>
            </a:r>
            <a:r>
              <a:rPr lang="de-CH" sz="750" baseline="0" err="1">
                <a:solidFill>
                  <a:schemeClr val="accent1"/>
                </a:solidFill>
              </a:rPr>
              <a:t>SwissPass</a:t>
            </a:r>
            <a:endParaRPr lang="de-CH" sz="750" baseline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500" kern="1200" spc="-2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None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94000"/>
        </a:lnSpc>
        <a:spcBef>
          <a:spcPts val="0"/>
        </a:spcBef>
        <a:buFont typeface="Symbol" panose="05050102010706020507" pitchFamily="18" charset="2"/>
        <a:buChar char="-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5738" algn="l" defTabSz="914400" rtl="0" eaLnBrk="1" latinLnBrk="0" hangingPunct="1">
        <a:lnSpc>
          <a:spcPct val="94000"/>
        </a:lnSpc>
        <a:spcBef>
          <a:spcPts val="0"/>
        </a:spcBef>
        <a:buFont typeface="Symbol" panose="05050102010706020507" pitchFamily="18" charset="2"/>
        <a:buChar char="-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4625" algn="l" defTabSz="914400" rtl="0" eaLnBrk="1" latinLnBrk="0" hangingPunct="1">
        <a:lnSpc>
          <a:spcPct val="94000"/>
        </a:lnSpc>
        <a:spcBef>
          <a:spcPts val="0"/>
        </a:spcBef>
        <a:buFont typeface="Symbol" panose="05050102010706020507" pitchFamily="18" charset="2"/>
        <a:buChar char="-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4150" algn="l" defTabSz="914400" rtl="0" eaLnBrk="1" latinLnBrk="0" hangingPunct="1">
        <a:lnSpc>
          <a:spcPct val="94000"/>
        </a:lnSpc>
        <a:spcBef>
          <a:spcPts val="0"/>
        </a:spcBef>
        <a:buFont typeface="Symbol" panose="05050102010706020507" pitchFamily="18" charset="2"/>
        <a:buChar char="-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67">
          <p15:clr>
            <a:srgbClr val="F26B43"/>
          </p15:clr>
        </p15:guide>
        <p15:guide id="3" pos="313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311">
          <p15:clr>
            <a:srgbClr val="F26B43"/>
          </p15:clr>
        </p15:guide>
        <p15:guide id="6" orient="horz" pos="390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DA83D4A-D84C-9E91-8F20-0A8A41D7D3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0748765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8" imgW="592" imgH="591" progId="TCLayout.ActiveDocument.1">
                  <p:embed/>
                </p:oleObj>
              </mc:Choice>
              <mc:Fallback>
                <p:oleObj name="think-cell Folie" r:id="rId18" imgW="592" imgH="591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DA83D4A-D84C-9E91-8F20-0A8A41D7D3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6888" y="389239"/>
            <a:ext cx="11198225" cy="10235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6887" y="2348248"/>
            <a:ext cx="11198225" cy="38541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415480" y="6324547"/>
            <a:ext cx="657906" cy="12878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5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März 2024 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73386" y="6324548"/>
            <a:ext cx="8351680" cy="1287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aseline="0">
                <a:solidFill>
                  <a:schemeClr val="tx1"/>
                </a:solidFill>
              </a:defRPr>
            </a:lvl1pPr>
          </a:lstStyle>
          <a:p>
            <a:r>
              <a:rPr lang="de-CH"/>
              <a:t>Strategie 2035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08568" y="6324548"/>
            <a:ext cx="486544" cy="1287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 baseline="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65CECB6-DD30-48C0-9E89-E47F8ABD16B2}"/>
              </a:ext>
            </a:extLst>
          </p:cNvPr>
          <p:cNvSpPr txBox="1"/>
          <p:nvPr userDrawn="1"/>
        </p:nvSpPr>
        <p:spPr>
          <a:xfrm>
            <a:off x="496888" y="6324547"/>
            <a:ext cx="918592" cy="128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CH" sz="750" baseline="0">
                <a:solidFill>
                  <a:schemeClr val="accent1"/>
                </a:solidFill>
              </a:rPr>
              <a:t>© Alliance </a:t>
            </a:r>
            <a:r>
              <a:rPr lang="de-CH" sz="750" baseline="0" err="1">
                <a:solidFill>
                  <a:schemeClr val="accent1"/>
                </a:solidFill>
              </a:rPr>
              <a:t>SwissPass</a:t>
            </a:r>
            <a:endParaRPr lang="de-CH" sz="750" baseline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8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500" kern="1200" spc="-2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None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94000"/>
        </a:lnSpc>
        <a:spcBef>
          <a:spcPts val="0"/>
        </a:spcBef>
        <a:buFont typeface="Symbol" panose="05050102010706020507" pitchFamily="18" charset="2"/>
        <a:buChar char="-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5738" algn="l" defTabSz="914400" rtl="0" eaLnBrk="1" latinLnBrk="0" hangingPunct="1">
        <a:lnSpc>
          <a:spcPct val="94000"/>
        </a:lnSpc>
        <a:spcBef>
          <a:spcPts val="0"/>
        </a:spcBef>
        <a:buFont typeface="Symbol" panose="05050102010706020507" pitchFamily="18" charset="2"/>
        <a:buChar char="-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4625" algn="l" defTabSz="914400" rtl="0" eaLnBrk="1" latinLnBrk="0" hangingPunct="1">
        <a:lnSpc>
          <a:spcPct val="94000"/>
        </a:lnSpc>
        <a:spcBef>
          <a:spcPts val="0"/>
        </a:spcBef>
        <a:buFont typeface="Symbol" panose="05050102010706020507" pitchFamily="18" charset="2"/>
        <a:buChar char="-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4150" algn="l" defTabSz="914400" rtl="0" eaLnBrk="1" latinLnBrk="0" hangingPunct="1">
        <a:lnSpc>
          <a:spcPct val="94000"/>
        </a:lnSpc>
        <a:spcBef>
          <a:spcPts val="0"/>
        </a:spcBef>
        <a:buFont typeface="Symbol" panose="05050102010706020507" pitchFamily="18" charset="2"/>
        <a:buChar char="-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67">
          <p15:clr>
            <a:srgbClr val="F26B43"/>
          </p15:clr>
        </p15:guide>
        <p15:guide id="3" pos="313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311">
          <p15:clr>
            <a:srgbClr val="F26B43"/>
          </p15:clr>
        </p15:guide>
        <p15:guide id="6" orient="horz" pos="390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DA83D4A-D84C-9E91-8F20-0A8A41D7D3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0748765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9" imgW="592" imgH="591" progId="TCLayout.ActiveDocument.1">
                  <p:embed/>
                </p:oleObj>
              </mc:Choice>
              <mc:Fallback>
                <p:oleObj name="think-cell Folie" r:id="rId19" imgW="592" imgH="591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DA83D4A-D84C-9E91-8F20-0A8A41D7D3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6888" y="389239"/>
            <a:ext cx="11198225" cy="10235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6887" y="2348248"/>
            <a:ext cx="11198225" cy="38541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415480" y="6324547"/>
            <a:ext cx="657906" cy="12878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5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März 2024 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73386" y="6324548"/>
            <a:ext cx="8351680" cy="1287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aseline="0">
                <a:solidFill>
                  <a:schemeClr val="tx1"/>
                </a:solidFill>
              </a:defRPr>
            </a:lvl1pPr>
          </a:lstStyle>
          <a:p>
            <a:r>
              <a:rPr lang="de-CH"/>
              <a:t>Strategie 2035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08568" y="6324548"/>
            <a:ext cx="486544" cy="1287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 baseline="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65CECB6-DD30-48C0-9E89-E47F8ABD16B2}"/>
              </a:ext>
            </a:extLst>
          </p:cNvPr>
          <p:cNvSpPr txBox="1"/>
          <p:nvPr userDrawn="1"/>
        </p:nvSpPr>
        <p:spPr>
          <a:xfrm>
            <a:off x="496888" y="6324547"/>
            <a:ext cx="918592" cy="128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CH" sz="750" baseline="0">
                <a:solidFill>
                  <a:schemeClr val="accent1"/>
                </a:solidFill>
              </a:rPr>
              <a:t>© Alliance </a:t>
            </a:r>
            <a:r>
              <a:rPr lang="de-CH" sz="750" baseline="0" err="1">
                <a:solidFill>
                  <a:schemeClr val="accent1"/>
                </a:solidFill>
              </a:rPr>
              <a:t>SwissPass</a:t>
            </a:r>
            <a:endParaRPr lang="de-CH" sz="750" baseline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0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500" kern="1200" spc="-2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None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94000"/>
        </a:lnSpc>
        <a:spcBef>
          <a:spcPts val="0"/>
        </a:spcBef>
        <a:buFont typeface="Symbol" panose="05050102010706020507" pitchFamily="18" charset="2"/>
        <a:buChar char="-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5738" algn="l" defTabSz="914400" rtl="0" eaLnBrk="1" latinLnBrk="0" hangingPunct="1">
        <a:lnSpc>
          <a:spcPct val="94000"/>
        </a:lnSpc>
        <a:spcBef>
          <a:spcPts val="0"/>
        </a:spcBef>
        <a:buFont typeface="Symbol" panose="05050102010706020507" pitchFamily="18" charset="2"/>
        <a:buChar char="-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4625" algn="l" defTabSz="914400" rtl="0" eaLnBrk="1" latinLnBrk="0" hangingPunct="1">
        <a:lnSpc>
          <a:spcPct val="94000"/>
        </a:lnSpc>
        <a:spcBef>
          <a:spcPts val="0"/>
        </a:spcBef>
        <a:buFont typeface="Symbol" panose="05050102010706020507" pitchFamily="18" charset="2"/>
        <a:buChar char="-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4150" algn="l" defTabSz="914400" rtl="0" eaLnBrk="1" latinLnBrk="0" hangingPunct="1">
        <a:lnSpc>
          <a:spcPct val="94000"/>
        </a:lnSpc>
        <a:spcBef>
          <a:spcPts val="0"/>
        </a:spcBef>
        <a:buFont typeface="Symbol" panose="05050102010706020507" pitchFamily="18" charset="2"/>
        <a:buChar char="-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67">
          <p15:clr>
            <a:srgbClr val="F26B43"/>
          </p15:clr>
        </p15:guide>
        <p15:guide id="3" pos="313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311">
          <p15:clr>
            <a:srgbClr val="F26B43"/>
          </p15:clr>
        </p15:guide>
        <p15:guide id="6" orient="horz" pos="390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DA83D4A-D84C-9E91-8F20-0A8A41D7D3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0748765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8" imgW="592" imgH="591" progId="TCLayout.ActiveDocument.1">
                  <p:embed/>
                </p:oleObj>
              </mc:Choice>
              <mc:Fallback>
                <p:oleObj name="think-cell Folie" r:id="rId18" imgW="592" imgH="591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DA83D4A-D84C-9E91-8F20-0A8A41D7D3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6888" y="389239"/>
            <a:ext cx="11198225" cy="10235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6887" y="2348248"/>
            <a:ext cx="11198225" cy="38541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415480" y="6324547"/>
            <a:ext cx="657906" cy="12878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5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22.03.2024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73386" y="6324548"/>
            <a:ext cx="8351680" cy="1287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aseline="0">
                <a:solidFill>
                  <a:schemeClr val="tx1"/>
                </a:solidFill>
              </a:defRPr>
            </a:lvl1pPr>
          </a:lstStyle>
          <a:p>
            <a:r>
              <a:rPr lang="de-CH"/>
              <a:t>Strategie 2035 | Vorstand TNW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08568" y="6324548"/>
            <a:ext cx="486544" cy="1287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 baseline="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65CECB6-DD30-48C0-9E89-E47F8ABD16B2}"/>
              </a:ext>
            </a:extLst>
          </p:cNvPr>
          <p:cNvSpPr txBox="1"/>
          <p:nvPr userDrawn="1"/>
        </p:nvSpPr>
        <p:spPr>
          <a:xfrm>
            <a:off x="496888" y="6324547"/>
            <a:ext cx="918592" cy="1287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CH" sz="750" baseline="0">
                <a:solidFill>
                  <a:schemeClr val="accent1"/>
                </a:solidFill>
              </a:rPr>
              <a:t>© Alliance </a:t>
            </a:r>
            <a:r>
              <a:rPr lang="de-CH" sz="750" baseline="0" err="1">
                <a:solidFill>
                  <a:schemeClr val="accent1"/>
                </a:solidFill>
              </a:rPr>
              <a:t>SwissPass</a:t>
            </a:r>
            <a:endParaRPr lang="de-CH" sz="750" baseline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8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500" kern="1200" spc="-2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None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94000"/>
        </a:lnSpc>
        <a:spcBef>
          <a:spcPts val="0"/>
        </a:spcBef>
        <a:buFont typeface="Symbol" panose="05050102010706020507" pitchFamily="18" charset="2"/>
        <a:buChar char="-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5738" algn="l" defTabSz="914400" rtl="0" eaLnBrk="1" latinLnBrk="0" hangingPunct="1">
        <a:lnSpc>
          <a:spcPct val="94000"/>
        </a:lnSpc>
        <a:spcBef>
          <a:spcPts val="0"/>
        </a:spcBef>
        <a:buFont typeface="Symbol" panose="05050102010706020507" pitchFamily="18" charset="2"/>
        <a:buChar char="-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4625" algn="l" defTabSz="914400" rtl="0" eaLnBrk="1" latinLnBrk="0" hangingPunct="1">
        <a:lnSpc>
          <a:spcPct val="94000"/>
        </a:lnSpc>
        <a:spcBef>
          <a:spcPts val="0"/>
        </a:spcBef>
        <a:buFont typeface="Symbol" panose="05050102010706020507" pitchFamily="18" charset="2"/>
        <a:buChar char="-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4150" algn="l" defTabSz="914400" rtl="0" eaLnBrk="1" latinLnBrk="0" hangingPunct="1">
        <a:lnSpc>
          <a:spcPct val="94000"/>
        </a:lnSpc>
        <a:spcBef>
          <a:spcPts val="0"/>
        </a:spcBef>
        <a:buFont typeface="Symbol" panose="05050102010706020507" pitchFamily="18" charset="2"/>
        <a:buChar char="-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67">
          <p15:clr>
            <a:srgbClr val="F26B43"/>
          </p15:clr>
        </p15:guide>
        <p15:guide id="3" pos="313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311">
          <p15:clr>
            <a:srgbClr val="F26B43"/>
          </p15:clr>
        </p15:guide>
        <p15:guide id="6" orient="horz" pos="390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65.emf"/><Relationship Id="rId7" Type="http://schemas.openxmlformats.org/officeDocument/2006/relationships/image" Target="../media/image69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Relationship Id="rId9" Type="http://schemas.openxmlformats.org/officeDocument/2006/relationships/image" Target="../media/image7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0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95.png"/><Relationship Id="rId18" Type="http://schemas.openxmlformats.org/officeDocument/2006/relationships/diagramColors" Target="../diagrams/colors2.xml"/><Relationship Id="rId3" Type="http://schemas.openxmlformats.org/officeDocument/2006/relationships/image" Target="../media/image90.jpeg"/><Relationship Id="rId21" Type="http://schemas.openxmlformats.org/officeDocument/2006/relationships/diagramLayout" Target="../diagrams/layout3.xml"/><Relationship Id="rId7" Type="http://schemas.openxmlformats.org/officeDocument/2006/relationships/image" Target="../media/image94.jpeg"/><Relationship Id="rId12" Type="http://schemas.microsoft.com/office/2007/relationships/diagramDrawing" Target="../diagrams/drawing1.xml"/><Relationship Id="rId17" Type="http://schemas.openxmlformats.org/officeDocument/2006/relationships/diagramQuickStyle" Target="../diagrams/quickStyle2.xml"/><Relationship Id="rId25" Type="http://schemas.openxmlformats.org/officeDocument/2006/relationships/image" Target="../media/image96.png"/><Relationship Id="rId2" Type="http://schemas.openxmlformats.org/officeDocument/2006/relationships/notesSlide" Target="../notesSlides/notesSlide3.xml"/><Relationship Id="rId16" Type="http://schemas.openxmlformats.org/officeDocument/2006/relationships/diagramLayout" Target="../diagrams/layout2.xml"/><Relationship Id="rId20" Type="http://schemas.openxmlformats.org/officeDocument/2006/relationships/diagramData" Target="../diagrams/data3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93.png"/><Relationship Id="rId11" Type="http://schemas.openxmlformats.org/officeDocument/2006/relationships/diagramColors" Target="../diagrams/colors1.xml"/><Relationship Id="rId24" Type="http://schemas.microsoft.com/office/2007/relationships/diagramDrawing" Target="../diagrams/drawing3.xml"/><Relationship Id="rId5" Type="http://schemas.openxmlformats.org/officeDocument/2006/relationships/image" Target="../media/image92.jpeg"/><Relationship Id="rId15" Type="http://schemas.openxmlformats.org/officeDocument/2006/relationships/diagramData" Target="../diagrams/data2.xml"/><Relationship Id="rId23" Type="http://schemas.openxmlformats.org/officeDocument/2006/relationships/diagramColors" Target="../diagrams/colors3.xml"/><Relationship Id="rId10" Type="http://schemas.openxmlformats.org/officeDocument/2006/relationships/diagramQuickStyle" Target="../diagrams/quickStyle1.xml"/><Relationship Id="rId19" Type="http://schemas.microsoft.com/office/2007/relationships/diagramDrawing" Target="../diagrams/drawing2.xml"/><Relationship Id="rId4" Type="http://schemas.openxmlformats.org/officeDocument/2006/relationships/image" Target="../media/image91.jpeg"/><Relationship Id="rId9" Type="http://schemas.openxmlformats.org/officeDocument/2006/relationships/diagramLayout" Target="../diagrams/layout1.xml"/><Relationship Id="rId14" Type="http://schemas.microsoft.com/office/2007/relationships/hdphoto" Target="../media/hdphoto1.wdp"/><Relationship Id="rId22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sv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00.svg"/><Relationship Id="rId4" Type="http://schemas.openxmlformats.org/officeDocument/2006/relationships/image" Target="../media/image9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emf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platzhalter 12" descr="Ein Bild, das Himmel, Wasser, draußen, Boot enthält.&#10;&#10;Automatisch generierte Beschreibung">
            <a:extLst>
              <a:ext uri="{FF2B5EF4-FFF2-40B4-BE49-F238E27FC236}">
                <a16:creationId xmlns:a16="http://schemas.microsoft.com/office/drawing/2014/main" id="{D6A68EFB-370B-26B5-A911-C63A9F64912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601D2DFD-C84C-486F-B5F1-8A431EF72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92896"/>
            <a:ext cx="11136560" cy="2304256"/>
          </a:xfrm>
        </p:spPr>
        <p:txBody>
          <a:bodyPr/>
          <a:lstStyle/>
          <a:p>
            <a:r>
              <a:rPr lang="it-CH"/>
              <a:t>Strategia 2035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476586EE-260A-43EF-8BAA-8E4E771ED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888" y="3912849"/>
            <a:ext cx="5413718" cy="616627"/>
          </a:xfrm>
        </p:spPr>
        <p:txBody>
          <a:bodyPr/>
          <a:lstStyle/>
          <a:p>
            <a:r>
              <a:rPr lang="it-CH" sz="2000"/>
              <a:t>Nome e cognome | Data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058066C-3D30-4951-914A-89855BE606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04251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4DDB0A4-22C7-1E7D-FBD0-83525074B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825862" y="5641748"/>
            <a:ext cx="2994774" cy="64957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AD2400-FC66-48B2-A308-EECE446F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Indirizzi strategici</a:t>
            </a:r>
            <a:br>
              <a:rPr lang="it-CH" dirty="0"/>
            </a:br>
            <a:r>
              <a:rPr lang="it-CH" dirty="0">
                <a:solidFill>
                  <a:srgbClr val="EC1D23"/>
                </a:solidFill>
              </a:rPr>
              <a:t>Semplificare il sistema tariffario + attirare e fidelizzare la clientela</a:t>
            </a:r>
            <a:br>
              <a:rPr lang="it-CH" dirty="0">
                <a:solidFill>
                  <a:srgbClr val="EC1D23"/>
                </a:solidFill>
              </a:rPr>
            </a:br>
            <a:br>
              <a:rPr lang="it-CH" dirty="0">
                <a:solidFill>
                  <a:srgbClr val="EC1D23"/>
                </a:solidFill>
              </a:rPr>
            </a:br>
            <a:r>
              <a:rPr lang="it-CH" dirty="0">
                <a:solidFill>
                  <a:srgbClr val="EC1D23"/>
                </a:solidFill>
              </a:rPr>
              <a:t> </a:t>
            </a:r>
            <a:br>
              <a:rPr lang="it-CH" dirty="0">
                <a:solidFill>
                  <a:srgbClr val="EC1D23"/>
                </a:solidFill>
              </a:rPr>
            </a:br>
            <a:br>
              <a:rPr lang="it-CH" dirty="0">
                <a:solidFill>
                  <a:srgbClr val="EC1D23"/>
                </a:solidFill>
              </a:rPr>
            </a:br>
            <a:endParaRPr lang="it-CH" dirty="0">
              <a:solidFill>
                <a:srgbClr val="EC1D23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D82EB6-EB7B-40AB-B267-3CBEE9825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88" y="2304028"/>
            <a:ext cx="4247390" cy="3890033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it-CH" sz="18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Sistema di prezzi uniforme a livello nazionale</a:t>
            </a:r>
          </a:p>
          <a:p>
            <a:pPr algn="l">
              <a:lnSpc>
                <a:spcPct val="100000"/>
              </a:lnSpc>
            </a:pPr>
            <a:endParaRPr lang="de-CH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it-CH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Creiamo un </a:t>
            </a:r>
            <a:r>
              <a:rPr lang="it-CH">
                <a:latin typeface="Arial" panose="020B0604020202020204" pitchFamily="34" charset="0"/>
                <a:ea typeface="Arial" panose="020B0604020202020204" pitchFamily="34" charset="0"/>
              </a:rPr>
              <a:t>sistema di prezzi uniforme a livello nazionale. </a:t>
            </a:r>
            <a:r>
              <a:rPr lang="it-CH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 vantaggi del nuovo sistema di prezzi devono convincere la grande maggioranza dei clienti.</a:t>
            </a:r>
          </a:p>
          <a:p>
            <a:pPr algn="l">
              <a:lnSpc>
                <a:spcPct val="100000"/>
              </a:lnSpc>
            </a:pPr>
            <a:endParaRPr lang="de-CH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it-CH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 sistema persegue il primato del post-pricing, ma soddisfa anche le esigenze di offerte flat-rate e pre-priced. Le esigenze dei quattro comparti e dei committenti sono tenute in considerazione nella formazione dei prezzi.</a:t>
            </a:r>
            <a:r>
              <a:rPr lang="it-CH">
                <a:effectLst/>
              </a:rPr>
              <a:t>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AB1A2B-CB40-4929-A026-C07C073D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CH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BC10D4F-8E82-DEAF-DA63-C329E16CBE62}"/>
              </a:ext>
            </a:extLst>
          </p:cNvPr>
          <p:cNvSpPr txBox="1">
            <a:spLocks/>
          </p:cNvSpPr>
          <p:nvPr/>
        </p:nvSpPr>
        <p:spPr>
          <a:xfrm>
            <a:off x="6797675" y="2294211"/>
            <a:ext cx="4247390" cy="37410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5738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4988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415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CH" b="1">
                <a:latin typeface="Arial" panose="020B0604020202020204" pitchFamily="34" charset="0"/>
                <a:ea typeface="Arial" panose="020B0604020202020204" pitchFamily="34" charset="0"/>
              </a:rPr>
              <a:t>Sviluppo del sistema di prezzi</a:t>
            </a:r>
          </a:p>
          <a:p>
            <a:pPr>
              <a:lnSpc>
                <a:spcPct val="100000"/>
              </a:lnSpc>
            </a:pPr>
            <a:endParaRPr lang="de-CH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CH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Nello sviluppo del sistema di prezzi, diamo la priorità alle esigenze della clientela. Sfruttiamo le opportunità offerte dalla digitalizzazione per consentire prezzi e assortimenti semplici, comprensibili e adattabili individualmente, nonché per offrire una distribuzione completamente digitale.</a:t>
            </a:r>
            <a:r>
              <a:rPr lang="it-CH">
                <a:effectLst/>
              </a:rPr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955E6D0-88BA-24CF-3B18-A401792A9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5400" y="5396034"/>
            <a:ext cx="12680086" cy="1581234"/>
          </a:xfrm>
          <a:prstGeom prst="rect">
            <a:avLst/>
          </a:prstGeom>
        </p:spPr>
      </p:pic>
      <p:sp>
        <p:nvSpPr>
          <p:cNvPr id="15" name="Freihandform 14">
            <a:extLst>
              <a:ext uri="{FF2B5EF4-FFF2-40B4-BE49-F238E27FC236}">
                <a16:creationId xmlns:a16="http://schemas.microsoft.com/office/drawing/2014/main" id="{1D480E95-9643-FF44-3A26-4628B19FDB32}"/>
              </a:ext>
            </a:extLst>
          </p:cNvPr>
          <p:cNvSpPr/>
          <p:nvPr/>
        </p:nvSpPr>
        <p:spPr>
          <a:xfrm>
            <a:off x="4535286" y="6483572"/>
            <a:ext cx="7159826" cy="833162"/>
          </a:xfrm>
          <a:custGeom>
            <a:avLst/>
            <a:gdLst>
              <a:gd name="connsiteX0" fmla="*/ 0 w 6281531"/>
              <a:gd name="connsiteY0" fmla="*/ 682761 h 682761"/>
              <a:gd name="connsiteX1" fmla="*/ 2610679 w 6281531"/>
              <a:gd name="connsiteY1" fmla="*/ 6900 h 682761"/>
              <a:gd name="connsiteX2" fmla="*/ 6281531 w 6281531"/>
              <a:gd name="connsiteY2" fmla="*/ 391213 h 68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1531" h="682761">
                <a:moveTo>
                  <a:pt x="0" y="682761"/>
                </a:moveTo>
                <a:cubicBezTo>
                  <a:pt x="781878" y="369126"/>
                  <a:pt x="1563757" y="55491"/>
                  <a:pt x="2610679" y="6900"/>
                </a:cubicBezTo>
                <a:cubicBezTo>
                  <a:pt x="3657601" y="-41691"/>
                  <a:pt x="4969566" y="174761"/>
                  <a:pt x="6281531" y="391213"/>
                </a:cubicBezTo>
              </a:path>
            </a:pathLst>
          </a:custGeom>
          <a:noFill/>
          <a:ln>
            <a:solidFill>
              <a:srgbClr val="137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F21EA23-846E-4D60-97A0-6094781F2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3509">
            <a:off x="8401842" y="6223679"/>
            <a:ext cx="684975" cy="29800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A00193F-9BD3-1538-F227-AD649A169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6450" y="-1203019"/>
            <a:ext cx="7772400" cy="906308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50EAC8-3DDE-6895-1E2A-F5D90A753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CH"/>
              <a:t>Marzo 2024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B1954F-5D86-58E9-5C4B-81FF2A60D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/>
              <a:t>Strategia 2035</a:t>
            </a:r>
          </a:p>
        </p:txBody>
      </p:sp>
    </p:spTree>
    <p:extLst>
      <p:ext uri="{BB962C8B-B14F-4D97-AF65-F5344CB8AC3E}">
        <p14:creationId xmlns:p14="http://schemas.microsoft.com/office/powerpoint/2010/main" val="2758852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D2400-FC66-48B2-A308-EECE446F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Indirizzi strategici</a:t>
            </a:r>
            <a:br>
              <a:rPr lang="it-CH" dirty="0"/>
            </a:br>
            <a:r>
              <a:rPr lang="it-CH" dirty="0">
                <a:solidFill>
                  <a:srgbClr val="EC1D23"/>
                </a:solidFill>
              </a:rPr>
              <a:t>Semplificare il sistema tariffario + attirare e fidelizzare la clientela</a:t>
            </a:r>
            <a:br>
              <a:rPr lang="it-CH" dirty="0">
                <a:solidFill>
                  <a:srgbClr val="EC1D23"/>
                </a:solidFill>
              </a:rPr>
            </a:br>
            <a:br>
              <a:rPr lang="it-CH" dirty="0">
                <a:solidFill>
                  <a:srgbClr val="EC1D23"/>
                </a:solidFill>
              </a:rPr>
            </a:br>
            <a:r>
              <a:rPr lang="it-CH" dirty="0">
                <a:solidFill>
                  <a:srgbClr val="EC1D23"/>
                </a:solidFill>
              </a:rPr>
              <a:t> </a:t>
            </a:r>
            <a:br>
              <a:rPr lang="it-CH" dirty="0">
                <a:solidFill>
                  <a:srgbClr val="EC1D23"/>
                </a:solidFill>
              </a:rPr>
            </a:br>
            <a:br>
              <a:rPr lang="it-CH" dirty="0">
                <a:solidFill>
                  <a:srgbClr val="EC1D23"/>
                </a:solidFill>
              </a:rPr>
            </a:br>
            <a:endParaRPr lang="it-CH" dirty="0">
              <a:solidFill>
                <a:srgbClr val="EC1D23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AB1A2B-CB40-4929-A026-C07C073D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CH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FA74E5F-6228-56F0-7FB3-EFCFC5E6A444}"/>
              </a:ext>
            </a:extLst>
          </p:cNvPr>
          <p:cNvSpPr txBox="1">
            <a:spLocks/>
          </p:cNvSpPr>
          <p:nvPr/>
        </p:nvSpPr>
        <p:spPr>
          <a:xfrm>
            <a:off x="496888" y="2728597"/>
            <a:ext cx="4212871" cy="15436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5738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4988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415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CH" b="1">
                <a:latin typeface="Arial" panose="020B0604020202020204" pitchFamily="34" charset="0"/>
                <a:ea typeface="Arial" panose="020B0604020202020204" pitchFamily="34" charset="0"/>
              </a:rPr>
              <a:t>Pricing differenziato</a:t>
            </a:r>
          </a:p>
          <a:p>
            <a:pPr>
              <a:lnSpc>
                <a:spcPct val="100000"/>
              </a:lnSpc>
            </a:pPr>
            <a:endParaRPr lang="de-CH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CH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 affidiamo al pricing differenziato per consentire la gestione della domanda e dei ricavi.</a:t>
            </a:r>
            <a:r>
              <a:rPr lang="it-CH">
                <a:effectLst/>
              </a:rPr>
              <a:t> 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4640B4E-33CF-0ED2-2CA3-584519DDB669}"/>
              </a:ext>
            </a:extLst>
          </p:cNvPr>
          <p:cNvSpPr txBox="1">
            <a:spLocks/>
          </p:cNvSpPr>
          <p:nvPr/>
        </p:nvSpPr>
        <p:spPr>
          <a:xfrm>
            <a:off x="6797675" y="2728597"/>
            <a:ext cx="4212871" cy="23170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5738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4988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415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CH" b="1">
                <a:latin typeface="Arial" panose="020B0604020202020204" pitchFamily="34" charset="0"/>
                <a:ea typeface="Arial" panose="020B0604020202020204" pitchFamily="34" charset="0"/>
              </a:rPr>
              <a:t>Trasformazione globale</a:t>
            </a:r>
          </a:p>
          <a:p>
            <a:pPr>
              <a:lnSpc>
                <a:spcPct val="100000"/>
              </a:lnSpc>
            </a:pPr>
            <a:endParaRPr lang="de-CH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CH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Insieme garantiamo un passaggio armonizzato e coordinato verso il futuro mondo del pricing con una tariffa elettronica e sotto il primato del post-pricing.</a:t>
            </a:r>
            <a:r>
              <a:rPr lang="it-CH">
                <a:effectLst/>
              </a:rPr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3539F83-EBFD-2BD4-63E4-DB2F3A40C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670" y="8235534"/>
            <a:ext cx="25869247" cy="195610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0EE864A-7DDF-6BCF-12F0-7625C03AD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208" y="5167528"/>
            <a:ext cx="20997916" cy="17980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6B34BF8-8B5D-601F-1DD3-747A4671D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066" y="6615354"/>
            <a:ext cx="536905" cy="233959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762B9E-AED2-F47E-BC34-EE58ECF80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CH"/>
              <a:t>Marzo 2024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90E933-445B-4207-2B5E-CA3F9FCE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/>
              <a:t>Strategia 2035</a:t>
            </a:r>
          </a:p>
        </p:txBody>
      </p:sp>
    </p:spTree>
    <p:extLst>
      <p:ext uri="{BB962C8B-B14F-4D97-AF65-F5344CB8AC3E}">
        <p14:creationId xmlns:p14="http://schemas.microsoft.com/office/powerpoint/2010/main" val="1571329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F85BC7B-4058-E89F-9CD6-4B1FB4B4D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763" y="4260608"/>
            <a:ext cx="5551140" cy="102424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9CC6CE1-34B0-062E-4169-2034DDC18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262" y="3213143"/>
            <a:ext cx="621009" cy="31050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507AE9A-A387-8DF6-A2CE-011A4B498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193849" y="1652108"/>
            <a:ext cx="1471416" cy="73570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DFDFC6F-86CE-A032-17E2-F546FB341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063" y="-4162162"/>
            <a:ext cx="7772400" cy="158466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AD2400-FC66-48B2-A308-EECE446F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Obiettivo 3</a:t>
            </a:r>
            <a:br>
              <a:rPr lang="it-CH"/>
            </a:br>
            <a:r>
              <a:rPr lang="it-CH">
                <a:solidFill>
                  <a:srgbClr val="EC1D23"/>
                </a:solidFill>
              </a:rPr>
              <a:t>Rafforzare la consapevolezza ambientale</a:t>
            </a:r>
            <a:br>
              <a:rPr lang="it-CH">
                <a:solidFill>
                  <a:srgbClr val="EC1D23"/>
                </a:solidFill>
              </a:rPr>
            </a:br>
            <a:br>
              <a:rPr lang="it-CH">
                <a:solidFill>
                  <a:srgbClr val="EC1D23"/>
                </a:solidFill>
              </a:rPr>
            </a:br>
            <a:endParaRPr lang="it-CH">
              <a:solidFill>
                <a:srgbClr val="EC1D23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D82EB6-EB7B-40AB-B267-3CBEE9825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88" y="2726922"/>
            <a:ext cx="5599112" cy="3854114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it-CH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 trasporti pubblici in Svizzera sono fondamentali per il raggiungimento degli obiettivi climatici. Per questo motivo ci assicuriamo che la nostra clientela sia consapevole di questo impatto.</a:t>
            </a:r>
          </a:p>
          <a:p>
            <a:pPr algn="l">
              <a:lnSpc>
                <a:spcPct val="100000"/>
              </a:lnSpc>
            </a:pPr>
            <a:endParaRPr lang="de-CH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it-CH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Allo stesso tempo, motiviamo le persone che non utilizzano ancora i trasporti pubblici a farlo più spesso.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AB1A2B-CB40-4929-A026-C07C073D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CH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8337804-8D75-DC11-95D8-25EFE24FE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4162" y="1184649"/>
            <a:ext cx="3429349" cy="537337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24B9113-50C0-0439-5F9A-E095C7235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410" y="1530849"/>
            <a:ext cx="922287" cy="46114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89FEE18-F78A-A59E-F0B1-C3ED6EAE8B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7298" y="5107982"/>
            <a:ext cx="702078" cy="127665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AF4454-F37E-43D0-0AB6-33F62E323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CH"/>
              <a:t>Marzo 2024 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38B5AE8-C54F-6A78-645A-5CA776A12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/>
              <a:t>Strategia 2035</a:t>
            </a:r>
          </a:p>
        </p:txBody>
      </p:sp>
    </p:spTree>
    <p:extLst>
      <p:ext uri="{BB962C8B-B14F-4D97-AF65-F5344CB8AC3E}">
        <p14:creationId xmlns:p14="http://schemas.microsoft.com/office/powerpoint/2010/main" val="2957909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A5B009B-92FB-D393-BD88-ED9F3AD2E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4340" y="5237185"/>
            <a:ext cx="3455064" cy="9808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AD2400-FC66-48B2-A308-EECE446F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Indirizzi strategici</a:t>
            </a:r>
            <a:br>
              <a:rPr lang="it-CH"/>
            </a:br>
            <a:r>
              <a:rPr lang="it-CH">
                <a:solidFill>
                  <a:srgbClr val="EC1D23"/>
                </a:solidFill>
              </a:rPr>
              <a:t>Rafforzare la consapevolezza ambientale</a:t>
            </a:r>
            <a:br>
              <a:rPr lang="it-CH">
                <a:solidFill>
                  <a:srgbClr val="EC1D23"/>
                </a:solidFill>
              </a:rPr>
            </a:br>
            <a:br>
              <a:rPr lang="it-CH">
                <a:solidFill>
                  <a:srgbClr val="EC1D23"/>
                </a:solidFill>
              </a:rPr>
            </a:br>
            <a:endParaRPr lang="it-CH">
              <a:solidFill>
                <a:srgbClr val="EC1D23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D82EB6-EB7B-40AB-B267-3CBEE9825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88" y="1694229"/>
            <a:ext cx="4159289" cy="4342485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it-CH" sz="18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Prospezione del mercato</a:t>
            </a:r>
          </a:p>
          <a:p>
            <a:pPr algn="l">
              <a:lnSpc>
                <a:spcPct val="100000"/>
              </a:lnSpc>
            </a:pPr>
            <a:endParaRPr lang="de-CH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it-CH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Promuoviamo una prospezione coordinata del mercato dove i potenziali del mercato possono essere sfruttati meglio insieme. In questo, sfruttiamo le sinergie nazionali tenendo conto delle esigenze regionali.</a:t>
            </a:r>
          </a:p>
          <a:p>
            <a:pPr algn="l">
              <a:lnSpc>
                <a:spcPct val="100000"/>
              </a:lnSpc>
            </a:pPr>
            <a:endParaRPr lang="de-CH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it-CH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 la nostra clientela aziendale conseguiamo un notevole aumento di fatturato e radichiamo i trasporti pubblici come il fulcro di una mobilità aziendale sostenibile.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AB1A2B-CB40-4929-A026-C07C073D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CH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BC10D4F-8E82-DEAF-DA63-C329E16CBE62}"/>
              </a:ext>
            </a:extLst>
          </p:cNvPr>
          <p:cNvSpPr txBox="1">
            <a:spLocks/>
          </p:cNvSpPr>
          <p:nvPr/>
        </p:nvSpPr>
        <p:spPr>
          <a:xfrm>
            <a:off x="6797675" y="1696200"/>
            <a:ext cx="4150231" cy="37453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5738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4988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415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CH" b="1">
                <a:latin typeface="Arial" panose="020B0604020202020204" pitchFamily="34" charset="0"/>
                <a:ea typeface="Arial" panose="020B0604020202020204" pitchFamily="34" charset="0"/>
              </a:rPr>
              <a:t>Posizionamento sul mercato</a:t>
            </a:r>
          </a:p>
          <a:p>
            <a:pPr>
              <a:lnSpc>
                <a:spcPct val="100000"/>
              </a:lnSpc>
            </a:pPr>
            <a:endParaRPr lang="de-CH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CH">
                <a:latin typeface="Arial" panose="020B0604020202020204" pitchFamily="34" charset="0"/>
                <a:ea typeface="Arial" panose="020B0604020202020204" pitchFamily="34" charset="0"/>
              </a:rPr>
              <a:t>Posizioniamo i tp come componente essenziale della mobilità sostenibile e consolidiamo lo SwissPass come mezzo di identificazione centrale nei tp svizzeri. Collaboriamo inoltre con i fornitori di servizi di trasporto che contribuiscono agli obiettivi di ordine superiore di «rafforzamento dei tp» e «sostenibilità ecologica» e sottolineiamo i vantaggi dell’utilizzo dei tp attraverso la comunicazione.</a:t>
            </a:r>
          </a:p>
          <a:p>
            <a:endParaRPr lang="de-CH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4AA9A6F-3EBD-E5FA-AE95-EF1893E00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884" y="8553376"/>
            <a:ext cx="17487884" cy="813588"/>
          </a:xfrm>
          <a:prstGeom prst="rect">
            <a:avLst/>
          </a:prstGeom>
        </p:spPr>
      </p:pic>
      <p:sp>
        <p:nvSpPr>
          <p:cNvPr id="14" name="Freihandform 13">
            <a:extLst>
              <a:ext uri="{FF2B5EF4-FFF2-40B4-BE49-F238E27FC236}">
                <a16:creationId xmlns:a16="http://schemas.microsoft.com/office/drawing/2014/main" id="{63DBEDC5-E6A8-FBE6-D75A-65A35D75FFAF}"/>
              </a:ext>
            </a:extLst>
          </p:cNvPr>
          <p:cNvSpPr/>
          <p:nvPr/>
        </p:nvSpPr>
        <p:spPr>
          <a:xfrm>
            <a:off x="5397489" y="-228534"/>
            <a:ext cx="11622157" cy="1765786"/>
          </a:xfrm>
          <a:custGeom>
            <a:avLst/>
            <a:gdLst>
              <a:gd name="connsiteX0" fmla="*/ 0 w 10522226"/>
              <a:gd name="connsiteY0" fmla="*/ 0 h 1987826"/>
              <a:gd name="connsiteX1" fmla="*/ 2584174 w 10522226"/>
              <a:gd name="connsiteY1" fmla="*/ 1126435 h 1987826"/>
              <a:gd name="connsiteX2" fmla="*/ 5234608 w 10522226"/>
              <a:gd name="connsiteY2" fmla="*/ 901148 h 1987826"/>
              <a:gd name="connsiteX3" fmla="*/ 10522226 w 10522226"/>
              <a:gd name="connsiteY3" fmla="*/ 1987826 h 198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22226" h="1987826">
                <a:moveTo>
                  <a:pt x="0" y="0"/>
                </a:moveTo>
                <a:cubicBezTo>
                  <a:pt x="855869" y="488122"/>
                  <a:pt x="1711739" y="976244"/>
                  <a:pt x="2584174" y="1126435"/>
                </a:cubicBezTo>
                <a:cubicBezTo>
                  <a:pt x="3456609" y="1276626"/>
                  <a:pt x="3911599" y="757583"/>
                  <a:pt x="5234608" y="901148"/>
                </a:cubicBezTo>
                <a:cubicBezTo>
                  <a:pt x="6557617" y="1044713"/>
                  <a:pt x="8539921" y="1516269"/>
                  <a:pt x="10522226" y="1987826"/>
                </a:cubicBezTo>
              </a:path>
            </a:pathLst>
          </a:custGeom>
          <a:noFill/>
          <a:ln>
            <a:solidFill>
              <a:srgbClr val="137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7773FC0-AACE-D96E-08F3-735430A1D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0126" y="5866893"/>
            <a:ext cx="15095852" cy="114147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D31E55F-FC64-67F8-D2D5-80B2912C7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5910" y="5103186"/>
            <a:ext cx="18876282" cy="142733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80C1196-426F-4501-AFFB-600BC161BF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1934" y="5508555"/>
            <a:ext cx="14438908" cy="1091798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B2F584-3185-92E1-B4D2-21ABCCED2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CH"/>
              <a:t>Marzo 2024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8222ED-DA46-0ED7-7869-BD974373E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/>
              <a:t>Strategia 2035</a:t>
            </a:r>
          </a:p>
        </p:txBody>
      </p:sp>
    </p:spTree>
    <p:extLst>
      <p:ext uri="{BB962C8B-B14F-4D97-AF65-F5344CB8AC3E}">
        <p14:creationId xmlns:p14="http://schemas.microsoft.com/office/powerpoint/2010/main" val="3589171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D2400-FC66-48B2-A308-EECE446F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Indirizzi strategici</a:t>
            </a:r>
            <a:br>
              <a:rPr lang="it-CH"/>
            </a:br>
            <a:r>
              <a:rPr lang="it-CH">
                <a:solidFill>
                  <a:srgbClr val="EC1D23"/>
                </a:solidFill>
              </a:rPr>
              <a:t>Rafforzare la consapevolezza ambientale</a:t>
            </a:r>
            <a:br>
              <a:rPr lang="it-CH">
                <a:solidFill>
                  <a:srgbClr val="EC1D23"/>
                </a:solidFill>
              </a:rPr>
            </a:br>
            <a:br>
              <a:rPr lang="it-CH">
                <a:solidFill>
                  <a:srgbClr val="EC1D23"/>
                </a:solidFill>
              </a:rPr>
            </a:br>
            <a:endParaRPr lang="it-CH">
              <a:solidFill>
                <a:srgbClr val="EC1D23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AB1A2B-CB40-4929-A026-C07C073D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CH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C5B8DC4-6F9B-1AD8-FBB7-724A822DA385}"/>
              </a:ext>
            </a:extLst>
          </p:cNvPr>
          <p:cNvSpPr txBox="1">
            <a:spLocks/>
          </p:cNvSpPr>
          <p:nvPr/>
        </p:nvSpPr>
        <p:spPr>
          <a:xfrm>
            <a:off x="496888" y="1694018"/>
            <a:ext cx="4154725" cy="40236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5738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4988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415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CH" b="1">
                <a:latin typeface="Arial" panose="020B0604020202020204" pitchFamily="34" charset="0"/>
                <a:ea typeface="Arial" panose="020B0604020202020204" pitchFamily="34" charset="0"/>
              </a:rPr>
              <a:t>Decisioni in materia di mobilità</a:t>
            </a:r>
          </a:p>
          <a:p>
            <a:pPr>
              <a:lnSpc>
                <a:spcPct val="100000"/>
              </a:lnSpc>
            </a:pPr>
            <a:endParaRPr lang="de-CH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CH">
                <a:latin typeface="Arial" panose="020B0604020202020204" pitchFamily="34" charset="0"/>
                <a:ea typeface="Arial" panose="020B0604020202020204" pitchFamily="34" charset="0"/>
              </a:rPr>
              <a:t>Con prezzi percepiti come equi, assortimenti attraenti e una commercializzazione mirata, contribuiamo a far sì che le decisioni in materia di mobilità siano prese a favore dei tp.</a:t>
            </a:r>
          </a:p>
          <a:p>
            <a:pPr>
              <a:lnSpc>
                <a:spcPct val="100000"/>
              </a:lnSpc>
            </a:pPr>
            <a:endParaRPr lang="de-CH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CH">
                <a:latin typeface="Arial" panose="020B0604020202020204" pitchFamily="34" charset="0"/>
                <a:ea typeface="Arial" panose="020B0604020202020204" pitchFamily="34" charset="0"/>
              </a:rPr>
              <a:t>In questo modo, contribuiamo a raggiungere gli obiettivi climatici e allo stesso tempo assicuriamo un finanziamento adeguato degli utenti.</a:t>
            </a:r>
          </a:p>
          <a:p>
            <a:endParaRPr lang="de-CH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9EE43590-0791-BD4A-A21E-430311920212}"/>
              </a:ext>
            </a:extLst>
          </p:cNvPr>
          <p:cNvSpPr txBox="1">
            <a:spLocks/>
          </p:cNvSpPr>
          <p:nvPr/>
        </p:nvSpPr>
        <p:spPr>
          <a:xfrm>
            <a:off x="6797675" y="1694018"/>
            <a:ext cx="4154724" cy="31162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5738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4988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415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CH" b="1">
                <a:latin typeface="Arial" panose="020B0604020202020204" pitchFamily="34" charset="0"/>
                <a:ea typeface="Arial" panose="020B0604020202020204" pitchFamily="34" charset="0"/>
              </a:rPr>
              <a:t>L’ecosistema SwissPass</a:t>
            </a:r>
          </a:p>
          <a:p>
            <a:pPr>
              <a:lnSpc>
                <a:spcPct val="100000"/>
              </a:lnSpc>
            </a:pPr>
            <a:endParaRPr lang="de-CH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CH">
                <a:latin typeface="Arial" panose="020B0604020202020204" pitchFamily="34" charset="0"/>
                <a:ea typeface="Arial" panose="020B0604020202020204" pitchFamily="34" charset="0"/>
              </a:rPr>
              <a:t>Anche in futuro continueremo a sfruttare le risorse esistenti dell’ecosistema SwissPass.</a:t>
            </a:r>
          </a:p>
          <a:p>
            <a:pPr>
              <a:lnSpc>
                <a:spcPct val="100000"/>
              </a:lnSpc>
            </a:pPr>
            <a:endParaRPr lang="de-CH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CH">
                <a:latin typeface="Arial" panose="020B0604020202020204" pitchFamily="34" charset="0"/>
                <a:ea typeface="Arial" panose="020B0604020202020204" pitchFamily="34" charset="0"/>
              </a:rPr>
              <a:t>In questo modo, fidelizzeremo i nostri clienti e li sosterremo nel loro viaggio verso l’utilizzo dei tp del futuro.</a:t>
            </a:r>
          </a:p>
          <a:p>
            <a:endParaRPr lang="de-CH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" name="Freihandform 17">
            <a:extLst>
              <a:ext uri="{FF2B5EF4-FFF2-40B4-BE49-F238E27FC236}">
                <a16:creationId xmlns:a16="http://schemas.microsoft.com/office/drawing/2014/main" id="{02B5B921-9C84-4752-3E26-58169530A2F6}"/>
              </a:ext>
            </a:extLst>
          </p:cNvPr>
          <p:cNvSpPr/>
          <p:nvPr/>
        </p:nvSpPr>
        <p:spPr>
          <a:xfrm>
            <a:off x="6244831" y="-101561"/>
            <a:ext cx="8282608" cy="1311965"/>
          </a:xfrm>
          <a:custGeom>
            <a:avLst/>
            <a:gdLst>
              <a:gd name="connsiteX0" fmla="*/ 0 w 8282608"/>
              <a:gd name="connsiteY0" fmla="*/ 0 h 1311965"/>
              <a:gd name="connsiteX1" fmla="*/ 2676939 w 8282608"/>
              <a:gd name="connsiteY1" fmla="*/ 1060174 h 1311965"/>
              <a:gd name="connsiteX2" fmla="*/ 5459895 w 8282608"/>
              <a:gd name="connsiteY2" fmla="*/ 874644 h 1311965"/>
              <a:gd name="connsiteX3" fmla="*/ 4943060 w 8282608"/>
              <a:gd name="connsiteY3" fmla="*/ 556591 h 1311965"/>
              <a:gd name="connsiteX4" fmla="*/ 4306956 w 8282608"/>
              <a:gd name="connsiteY4" fmla="*/ 874644 h 1311965"/>
              <a:gd name="connsiteX5" fmla="*/ 8282608 w 8282608"/>
              <a:gd name="connsiteY5" fmla="*/ 1311965 h 131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2608" h="1311965">
                <a:moveTo>
                  <a:pt x="0" y="0"/>
                </a:moveTo>
                <a:cubicBezTo>
                  <a:pt x="883478" y="457200"/>
                  <a:pt x="1766957" y="914400"/>
                  <a:pt x="2676939" y="1060174"/>
                </a:cubicBezTo>
                <a:cubicBezTo>
                  <a:pt x="3586921" y="1205948"/>
                  <a:pt x="5082208" y="958574"/>
                  <a:pt x="5459895" y="874644"/>
                </a:cubicBezTo>
                <a:cubicBezTo>
                  <a:pt x="5837582" y="790714"/>
                  <a:pt x="5135216" y="556591"/>
                  <a:pt x="4943060" y="556591"/>
                </a:cubicBezTo>
                <a:cubicBezTo>
                  <a:pt x="4750904" y="556591"/>
                  <a:pt x="3750365" y="748748"/>
                  <a:pt x="4306956" y="874644"/>
                </a:cubicBezTo>
                <a:cubicBezTo>
                  <a:pt x="4863547" y="1000540"/>
                  <a:pt x="6573077" y="1156252"/>
                  <a:pt x="8282608" y="131196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reihandform 21">
            <a:extLst>
              <a:ext uri="{FF2B5EF4-FFF2-40B4-BE49-F238E27FC236}">
                <a16:creationId xmlns:a16="http://schemas.microsoft.com/office/drawing/2014/main" id="{E3939154-CD3A-86BB-E9E2-E9780C4AB7BE}"/>
              </a:ext>
            </a:extLst>
          </p:cNvPr>
          <p:cNvSpPr/>
          <p:nvPr/>
        </p:nvSpPr>
        <p:spPr>
          <a:xfrm>
            <a:off x="8035530" y="-214067"/>
            <a:ext cx="7540487" cy="2112102"/>
          </a:xfrm>
          <a:custGeom>
            <a:avLst/>
            <a:gdLst>
              <a:gd name="connsiteX0" fmla="*/ 0 w 7540487"/>
              <a:gd name="connsiteY0" fmla="*/ 111024 h 2112102"/>
              <a:gd name="connsiteX1" fmla="*/ 2080591 w 7540487"/>
              <a:gd name="connsiteY1" fmla="*/ 124276 h 2112102"/>
              <a:gd name="connsiteX2" fmla="*/ 3392556 w 7540487"/>
              <a:gd name="connsiteY2" fmla="*/ 1369980 h 2112102"/>
              <a:gd name="connsiteX3" fmla="*/ 7540487 w 7540487"/>
              <a:gd name="connsiteY3" fmla="*/ 2112102 h 2112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0487" h="2112102">
                <a:moveTo>
                  <a:pt x="0" y="111024"/>
                </a:moveTo>
                <a:cubicBezTo>
                  <a:pt x="757582" y="12737"/>
                  <a:pt x="1515165" y="-85550"/>
                  <a:pt x="2080591" y="124276"/>
                </a:cubicBezTo>
                <a:cubicBezTo>
                  <a:pt x="2646017" y="334102"/>
                  <a:pt x="2482573" y="1038676"/>
                  <a:pt x="3392556" y="1369980"/>
                </a:cubicBezTo>
                <a:cubicBezTo>
                  <a:pt x="4302539" y="1701284"/>
                  <a:pt x="5921513" y="1906693"/>
                  <a:pt x="7540487" y="2112102"/>
                </a:cubicBezTo>
              </a:path>
            </a:pathLst>
          </a:custGeom>
          <a:noFill/>
          <a:ln>
            <a:solidFill>
              <a:srgbClr val="137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D3A3CBA-CC3B-F5CE-94BF-7F4DF3F9A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44" y="7263426"/>
            <a:ext cx="10277958" cy="156625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65120B-0A86-D96B-49EA-6F4B9A2C3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910" y="5643057"/>
            <a:ext cx="8911130" cy="145835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9F00312-551C-B035-AEFF-17E4175B6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144" y="6507342"/>
            <a:ext cx="810090" cy="13526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1880B65-AF66-D9C0-CCD9-64908C5AD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9710" y="6437965"/>
            <a:ext cx="412399" cy="36437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A7286BB-6664-AC1E-4282-821B7859B1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7379" y="6399330"/>
            <a:ext cx="420819" cy="13526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7F583CF-6E99-0069-FFE2-E75D908842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2248" y="5310825"/>
            <a:ext cx="1626400" cy="764469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3946C5-92AE-215D-B7FE-69DC0682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CH"/>
              <a:t>Marzo 2024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B4CBBA-709D-099E-48CF-732C0352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/>
              <a:t>Strategia 2035</a:t>
            </a:r>
          </a:p>
        </p:txBody>
      </p:sp>
    </p:spTree>
    <p:extLst>
      <p:ext uri="{BB962C8B-B14F-4D97-AF65-F5344CB8AC3E}">
        <p14:creationId xmlns:p14="http://schemas.microsoft.com/office/powerpoint/2010/main" val="248067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A39B4851-2D85-441F-C2F5-AECF39BEC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010546" y="2987164"/>
            <a:ext cx="3378733" cy="47095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502474D-ACE8-108E-1581-E52CF8494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179" y="-1422815"/>
            <a:ext cx="4000810" cy="66802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5D4172E-207B-0923-2F64-D367DEBE9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998723" y="2385488"/>
            <a:ext cx="5854913" cy="63363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AD2400-FC66-48B2-A308-EECE446F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Obiettivo 4</a:t>
            </a:r>
            <a:br>
              <a:rPr lang="it-CH"/>
            </a:br>
            <a:r>
              <a:rPr lang="it-CH">
                <a:solidFill>
                  <a:srgbClr val="EC1D23"/>
                </a:solidFill>
              </a:rPr>
              <a:t>Digitalizzare l’accesso</a:t>
            </a:r>
            <a:br>
              <a:rPr lang="it-CH">
                <a:solidFill>
                  <a:srgbClr val="EC1D23"/>
                </a:solidFill>
              </a:rPr>
            </a:br>
            <a:br>
              <a:rPr lang="it-CH">
                <a:solidFill>
                  <a:srgbClr val="EC1D23"/>
                </a:solidFill>
              </a:rPr>
            </a:br>
            <a:br>
              <a:rPr lang="it-CH">
                <a:solidFill>
                  <a:srgbClr val="EC1D23"/>
                </a:solidFill>
              </a:rPr>
            </a:br>
            <a:br>
              <a:rPr lang="it-CH">
                <a:solidFill>
                  <a:srgbClr val="EC1D23"/>
                </a:solidFill>
              </a:rPr>
            </a:br>
            <a:endParaRPr lang="it-CH">
              <a:solidFill>
                <a:srgbClr val="EC1D23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D82EB6-EB7B-40AB-B267-3CBEE9825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88" y="2240868"/>
            <a:ext cx="4029682" cy="3874612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it-CH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Offriamo alla nostra clientela un accesso digitale semplice e armonizzato ai trasporti pubblici in Svizzera.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AB1A2B-CB40-4929-A026-C07C073D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CH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4E3B058-F593-5D6D-85CC-75509D28D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0312" y="728700"/>
            <a:ext cx="3546394" cy="4367664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CD1AD3-E438-31FD-2A3F-6FA0435C6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CH"/>
              <a:t>Marzo 2024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D269D7-22B1-84E7-FDE3-47A95D5F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/>
              <a:t>Strategia 2035</a:t>
            </a:r>
          </a:p>
        </p:txBody>
      </p:sp>
    </p:spTree>
    <p:extLst>
      <p:ext uri="{BB962C8B-B14F-4D97-AF65-F5344CB8AC3E}">
        <p14:creationId xmlns:p14="http://schemas.microsoft.com/office/powerpoint/2010/main" val="3819248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18993F3-3AB1-CC9B-F4FD-17D0842B0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723" y="2007039"/>
            <a:ext cx="15701792" cy="138545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AD2400-FC66-48B2-A308-EECE446F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Obiettivo 5</a:t>
            </a:r>
            <a:br>
              <a:rPr lang="it-CH"/>
            </a:br>
            <a:r>
              <a:rPr lang="it-CH">
                <a:solidFill>
                  <a:srgbClr val="EC1D23"/>
                </a:solidFill>
              </a:rPr>
              <a:t>Promuovere l’innovazione nella distribuzione</a:t>
            </a:r>
            <a:br>
              <a:rPr lang="it-CH">
                <a:solidFill>
                  <a:srgbClr val="EC1D23"/>
                </a:solidFill>
              </a:rPr>
            </a:br>
            <a:br>
              <a:rPr lang="it-CH">
                <a:solidFill>
                  <a:srgbClr val="EC1D23"/>
                </a:solidFill>
              </a:rPr>
            </a:br>
            <a:br>
              <a:rPr lang="it-CH">
                <a:solidFill>
                  <a:srgbClr val="EC1D23"/>
                </a:solidFill>
              </a:rPr>
            </a:br>
            <a:br>
              <a:rPr lang="it-CH">
                <a:solidFill>
                  <a:srgbClr val="EC1D23"/>
                </a:solidFill>
              </a:rPr>
            </a:br>
            <a:endParaRPr lang="it-CH">
              <a:solidFill>
                <a:srgbClr val="EC1D23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D82EB6-EB7B-40AB-B267-3CBEE9825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88" y="2240868"/>
            <a:ext cx="4163417" cy="3854114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it-CH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Promuoviamo l’innovazione nella distribuzione e aumentiamo l’efficienza attraverso una stretta collaborazione: </a:t>
            </a:r>
          </a:p>
          <a:p>
            <a:pPr algn="l">
              <a:lnSpc>
                <a:spcPct val="100000"/>
              </a:lnSpc>
            </a:pPr>
            <a:endParaRPr lang="de-CH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it-CH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dal calcolo dei prezzi alla distribuzione dei biglietti, fino al controllo e alla fatturazione.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AB1A2B-CB40-4929-A026-C07C073D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CH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5A63739-8783-7F71-C8E6-496617D57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174" y="3222295"/>
            <a:ext cx="1584716" cy="24321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242E309-5930-43B2-A4E1-6BB35173D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723" y="-1203148"/>
            <a:ext cx="7772400" cy="100014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DAEDACE-8165-EF97-A7D5-16AF2ACD8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568" y="-1053498"/>
            <a:ext cx="2093276" cy="52266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A7C88BD-65A1-FB06-7CF6-E34BD6A192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3280" y="3419539"/>
            <a:ext cx="3053093" cy="23322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A0129F9-FD57-E1F9-A62F-3B054DAFDB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 flipV="1">
            <a:off x="10225193" y="3339552"/>
            <a:ext cx="1404110" cy="17889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9DA6B3F-203E-4534-BA53-D95E08DE50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9668" y="2962026"/>
            <a:ext cx="4348973" cy="3694859"/>
          </a:xfrm>
          <a:prstGeom prst="rect">
            <a:avLst/>
          </a:prstGeom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AA48ABF4-9EC5-793B-EE51-D0884B0CA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CH"/>
              <a:t>Marzo 2024 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2497012D-5E11-52D5-0BA3-41DD808C5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/>
              <a:t>Strategia 2035</a:t>
            </a:r>
          </a:p>
        </p:txBody>
      </p:sp>
    </p:spTree>
    <p:extLst>
      <p:ext uri="{BB962C8B-B14F-4D97-AF65-F5344CB8AC3E}">
        <p14:creationId xmlns:p14="http://schemas.microsoft.com/office/powerpoint/2010/main" val="507096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D2400-FC66-48B2-A308-EECE446F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Indirizzi strategici</a:t>
            </a:r>
            <a:br>
              <a:rPr lang="it-CH" dirty="0"/>
            </a:br>
            <a:r>
              <a:rPr lang="it-CH" dirty="0">
                <a:solidFill>
                  <a:srgbClr val="EC1D23"/>
                </a:solidFill>
              </a:rPr>
              <a:t>Digitalizzare l’accesso + promuovere le innovazioni nella distribuzione </a:t>
            </a:r>
            <a:br>
              <a:rPr lang="it-CH" dirty="0">
                <a:solidFill>
                  <a:srgbClr val="EC1D23"/>
                </a:solidFill>
              </a:rPr>
            </a:br>
            <a:br>
              <a:rPr lang="it-CH" dirty="0">
                <a:solidFill>
                  <a:srgbClr val="EC1D23"/>
                </a:solidFill>
              </a:rPr>
            </a:br>
            <a:endParaRPr lang="it-CH" dirty="0">
              <a:solidFill>
                <a:srgbClr val="EC1D23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D5D00F-A375-4413-9A18-5A4B0B735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75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Strategia 2035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AB1A2B-CB40-4929-A026-C07C073D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CH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2CA7D4B7-600D-C5EE-B405-A21D7FFCB303}"/>
              </a:ext>
            </a:extLst>
          </p:cNvPr>
          <p:cNvSpPr txBox="1">
            <a:spLocks/>
          </p:cNvSpPr>
          <p:nvPr/>
        </p:nvSpPr>
        <p:spPr>
          <a:xfrm>
            <a:off x="496888" y="2141564"/>
            <a:ext cx="4194956" cy="29076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5738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4988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415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CH" b="1" dirty="0">
                <a:latin typeface="Arial" panose="020B0604020202020204" pitchFamily="34" charset="0"/>
                <a:ea typeface="Arial" panose="020B0604020202020204" pitchFamily="34" charset="0"/>
              </a:rPr>
              <a:t>Distribuzione digitale e servizio pubblico</a:t>
            </a:r>
          </a:p>
          <a:p>
            <a:pPr>
              <a:lnSpc>
                <a:spcPct val="100000"/>
              </a:lnSpc>
            </a:pPr>
            <a:endParaRPr lang="de-CH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CH" dirty="0">
                <a:latin typeface="Arial" panose="020B0604020202020204" pitchFamily="34" charset="0"/>
                <a:ea typeface="Arial" panose="020B0604020202020204" pitchFamily="34" charset="0"/>
              </a:rPr>
              <a:t>Puntiamo a una distribuzione efficiente in termini di costi e completamente digitalizzata, compresi tutti i relativi processi, entro il 2035.</a:t>
            </a:r>
          </a:p>
          <a:p>
            <a:pPr>
              <a:lnSpc>
                <a:spcPct val="100000"/>
              </a:lnSpc>
            </a:pPr>
            <a:endParaRPr lang="de-CH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CH" dirty="0">
                <a:latin typeface="Arial" panose="020B0604020202020204" pitchFamily="34" charset="0"/>
                <a:ea typeface="Arial" panose="020B0604020202020204" pitchFamily="34" charset="0"/>
              </a:rPr>
              <a:t>In questo, teniamo conto di tutti i gruppi di clienti nello spirito del servizio pubblico.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5091528-6BDE-116D-21D1-453000295A8F}"/>
              </a:ext>
            </a:extLst>
          </p:cNvPr>
          <p:cNvSpPr txBox="1">
            <a:spLocks/>
          </p:cNvSpPr>
          <p:nvPr/>
        </p:nvSpPr>
        <p:spPr>
          <a:xfrm>
            <a:off x="6806208" y="3914047"/>
            <a:ext cx="4141053" cy="23232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5738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4988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415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CH" b="1">
                <a:latin typeface="Arial" panose="020B0604020202020204" pitchFamily="34" charset="0"/>
                <a:ea typeface="Arial" panose="020B0604020202020204" pitchFamily="34" charset="0"/>
              </a:rPr>
              <a:t>Apertura della distribuzione a terzi</a:t>
            </a:r>
          </a:p>
          <a:p>
            <a:pPr>
              <a:lnSpc>
                <a:spcPct val="100000"/>
              </a:lnSpc>
            </a:pPr>
            <a:endParaRPr lang="de-CH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CH">
                <a:latin typeface="Arial" panose="020B0604020202020204" pitchFamily="34" charset="0"/>
                <a:ea typeface="Arial" panose="020B0604020202020204" pitchFamily="34" charset="0"/>
              </a:rPr>
              <a:t>Consentiamo a terzi la distribuzione di titoli di trasporto. A tal fine definiamo standard vincolanti ed equi per tutti e li applichiamo in modo coerente sia all’interno del settore che con i terzi.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6E6146A4-B0E7-BA24-91E2-76F0DD8BF8BA}"/>
              </a:ext>
            </a:extLst>
          </p:cNvPr>
          <p:cNvSpPr txBox="1">
            <a:spLocks/>
          </p:cNvSpPr>
          <p:nvPr/>
        </p:nvSpPr>
        <p:spPr>
          <a:xfrm>
            <a:off x="6800945" y="1700808"/>
            <a:ext cx="4144323" cy="19397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5738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4988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415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CH" b="1" dirty="0">
                <a:latin typeface="Arial" panose="020B0604020202020204" pitchFamily="34" charset="0"/>
                <a:ea typeface="Arial" panose="020B0604020202020204" pitchFamily="34" charset="0"/>
              </a:rPr>
              <a:t>Interoperabilità</a:t>
            </a:r>
          </a:p>
          <a:p>
            <a:pPr>
              <a:lnSpc>
                <a:spcPct val="100000"/>
              </a:lnSpc>
            </a:pPr>
            <a:endParaRPr lang="de-CH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CH" dirty="0">
                <a:latin typeface="Arial" panose="020B0604020202020204" pitchFamily="34" charset="0"/>
                <a:ea typeface="Arial" panose="020B0604020202020204" pitchFamily="34" charset="0"/>
              </a:rPr>
              <a:t>Aumentiamo costantemente l’interoperabilità dei nostri sistemi e processi di distribuzione, lavorando attivamente sulle aspettative consolidate dei committenti.</a:t>
            </a:r>
          </a:p>
          <a:p>
            <a:endParaRPr lang="de-CH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Freihandform 6">
            <a:extLst>
              <a:ext uri="{FF2B5EF4-FFF2-40B4-BE49-F238E27FC236}">
                <a16:creationId xmlns:a16="http://schemas.microsoft.com/office/drawing/2014/main" id="{014661D2-89CD-6C0B-FD64-7DEA0AAD32FE}"/>
              </a:ext>
            </a:extLst>
          </p:cNvPr>
          <p:cNvSpPr/>
          <p:nvPr/>
        </p:nvSpPr>
        <p:spPr>
          <a:xfrm rot="300000">
            <a:off x="6539349" y="-366489"/>
            <a:ext cx="9338437" cy="1023538"/>
          </a:xfrm>
          <a:custGeom>
            <a:avLst/>
            <a:gdLst>
              <a:gd name="connsiteX0" fmla="*/ 0 w 6710082"/>
              <a:gd name="connsiteY0" fmla="*/ 247708 h 731804"/>
              <a:gd name="connsiteX1" fmla="*/ 793376 w 6710082"/>
              <a:gd name="connsiteY1" fmla="*/ 731802 h 731804"/>
              <a:gd name="connsiteX2" fmla="*/ 2534770 w 6710082"/>
              <a:gd name="connsiteY2" fmla="*/ 254431 h 731804"/>
              <a:gd name="connsiteX3" fmla="*/ 4047564 w 6710082"/>
              <a:gd name="connsiteY3" fmla="*/ 604055 h 731804"/>
              <a:gd name="connsiteX4" fmla="*/ 5493123 w 6710082"/>
              <a:gd name="connsiteY4" fmla="*/ 59449 h 731804"/>
              <a:gd name="connsiteX5" fmla="*/ 6710082 w 6710082"/>
              <a:gd name="connsiteY5" fmla="*/ 39278 h 73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0082" h="731804">
                <a:moveTo>
                  <a:pt x="0" y="247708"/>
                </a:moveTo>
                <a:cubicBezTo>
                  <a:pt x="185457" y="489195"/>
                  <a:pt x="370914" y="730682"/>
                  <a:pt x="793376" y="731802"/>
                </a:cubicBezTo>
                <a:cubicBezTo>
                  <a:pt x="1215838" y="732922"/>
                  <a:pt x="1992405" y="275722"/>
                  <a:pt x="2534770" y="254431"/>
                </a:cubicBezTo>
                <a:cubicBezTo>
                  <a:pt x="3077135" y="233140"/>
                  <a:pt x="3554505" y="636552"/>
                  <a:pt x="4047564" y="604055"/>
                </a:cubicBezTo>
                <a:cubicBezTo>
                  <a:pt x="4540623" y="571558"/>
                  <a:pt x="5049370" y="153578"/>
                  <a:pt x="5493123" y="59449"/>
                </a:cubicBezTo>
                <a:cubicBezTo>
                  <a:pt x="5936876" y="-34681"/>
                  <a:pt x="6323479" y="2298"/>
                  <a:pt x="6710082" y="39278"/>
                </a:cubicBezTo>
              </a:path>
            </a:pathLst>
          </a:custGeom>
          <a:noFill/>
          <a:ln>
            <a:solidFill>
              <a:srgbClr val="137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6A1EE5-BADD-AF91-13C2-2E0620661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CH"/>
              <a:t>Marzo 2024 </a:t>
            </a:r>
          </a:p>
        </p:txBody>
      </p:sp>
    </p:spTree>
    <p:extLst>
      <p:ext uri="{BB962C8B-B14F-4D97-AF65-F5344CB8AC3E}">
        <p14:creationId xmlns:p14="http://schemas.microsoft.com/office/powerpoint/2010/main" val="3663594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25596E98-0DD5-2B7A-E16F-56137146C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509" y="4563126"/>
            <a:ext cx="2985153" cy="89859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D485C2D-5C0D-051F-661A-76EDF9D28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091" y="8937612"/>
            <a:ext cx="10829544" cy="95554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9E6CEA6-1643-F2B4-DE09-EFAAEC359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8161584" y="-4800208"/>
            <a:ext cx="11570675" cy="23232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AD2400-FC66-48B2-A308-EECE446F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Indirizzi strategici</a:t>
            </a:r>
            <a:br>
              <a:rPr lang="it-CH" dirty="0"/>
            </a:br>
            <a:r>
              <a:rPr lang="it-CH" dirty="0">
                <a:solidFill>
                  <a:srgbClr val="EC1D23"/>
                </a:solidFill>
              </a:rPr>
              <a:t>Digitalizzare l’accesso + promuovere le innovazioni nella distribuzione </a:t>
            </a:r>
            <a:br>
              <a:rPr lang="it-CH" dirty="0">
                <a:solidFill>
                  <a:srgbClr val="EC1D23"/>
                </a:solidFill>
              </a:rPr>
            </a:br>
            <a:br>
              <a:rPr lang="it-CH" dirty="0">
                <a:solidFill>
                  <a:srgbClr val="EC1D23"/>
                </a:solidFill>
              </a:rPr>
            </a:br>
            <a:endParaRPr lang="it-CH" dirty="0">
              <a:solidFill>
                <a:srgbClr val="EC1D23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AB1A2B-CB40-4929-A026-C07C073D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2354" y="6278708"/>
            <a:ext cx="486544" cy="1287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CH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07E8038A-4398-FC08-91F6-CD06F80A6DCF}"/>
              </a:ext>
            </a:extLst>
          </p:cNvPr>
          <p:cNvSpPr txBox="1">
            <a:spLocks/>
          </p:cNvSpPr>
          <p:nvPr/>
        </p:nvSpPr>
        <p:spPr>
          <a:xfrm>
            <a:off x="502219" y="2101058"/>
            <a:ext cx="4194956" cy="213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5738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4988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415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CH" b="1" dirty="0">
                <a:latin typeface="Arial" panose="020B0604020202020204" pitchFamily="34" charset="0"/>
                <a:ea typeface="Arial" panose="020B0604020202020204" pitchFamily="34" charset="0"/>
              </a:rPr>
              <a:t>Assicuramento degli introiti</a:t>
            </a:r>
          </a:p>
          <a:p>
            <a:pPr>
              <a:lnSpc>
                <a:spcPct val="100000"/>
              </a:lnSpc>
            </a:pPr>
            <a:endParaRPr lang="de-CH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CH" dirty="0">
                <a:latin typeface="Arial" panose="020B0604020202020204" pitchFamily="34" charset="0"/>
                <a:ea typeface="Arial" panose="020B0604020202020204" pitchFamily="34" charset="0"/>
              </a:rPr>
              <a:t>Continuiamo a sviluppare in modo completo gli standard, le disposizioni e i processi comuni per prevenire e combattere l’uso improprio dei titoli di trasporto.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2CA17EB1-A7E2-62B9-C53C-3EFACE3E0B76}"/>
              </a:ext>
            </a:extLst>
          </p:cNvPr>
          <p:cNvSpPr txBox="1">
            <a:spLocks/>
          </p:cNvSpPr>
          <p:nvPr/>
        </p:nvSpPr>
        <p:spPr>
          <a:xfrm>
            <a:off x="6096000" y="2141349"/>
            <a:ext cx="4194956" cy="21517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5738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4988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415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CH" b="1" dirty="0">
                <a:latin typeface="Arial" panose="020B0604020202020204" pitchFamily="34" charset="0"/>
                <a:ea typeface="Arial" panose="020B0604020202020204" pitchFamily="34" charset="0"/>
              </a:rPr>
              <a:t>Ripartizione degli introiti</a:t>
            </a:r>
          </a:p>
          <a:p>
            <a:pPr>
              <a:lnSpc>
                <a:spcPct val="100000"/>
              </a:lnSpc>
            </a:pPr>
            <a:endParaRPr lang="de-CH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CH" dirty="0">
                <a:latin typeface="Arial" panose="020B0604020202020204" pitchFamily="34" charset="0"/>
                <a:ea typeface="Arial" panose="020B0604020202020204" pitchFamily="34" charset="0"/>
              </a:rPr>
              <a:t>Ci affidiamo a moderne tecnologie per consentire una ripartizione degli introiti rapida, basata sul consumo, tracciabile ed efficiente in termini di costi.</a:t>
            </a:r>
          </a:p>
          <a:p>
            <a:endParaRPr lang="de-CH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F8A1E7B-AC8E-85AA-8564-AA1EE60E9A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315049" y="-5540287"/>
            <a:ext cx="2460280" cy="2777998"/>
          </a:xfrm>
          <a:prstGeom prst="rect">
            <a:avLst/>
          </a:prstGeom>
        </p:spPr>
      </p:pic>
      <p:sp>
        <p:nvSpPr>
          <p:cNvPr id="10" name="Freihandform 9">
            <a:extLst>
              <a:ext uri="{FF2B5EF4-FFF2-40B4-BE49-F238E27FC236}">
                <a16:creationId xmlns:a16="http://schemas.microsoft.com/office/drawing/2014/main" id="{18659017-4281-6628-FE89-4A3680E2A43C}"/>
              </a:ext>
            </a:extLst>
          </p:cNvPr>
          <p:cNvSpPr/>
          <p:nvPr/>
        </p:nvSpPr>
        <p:spPr>
          <a:xfrm rot="463360" flipH="1">
            <a:off x="8936497" y="-3015763"/>
            <a:ext cx="9338437" cy="1023538"/>
          </a:xfrm>
          <a:custGeom>
            <a:avLst/>
            <a:gdLst>
              <a:gd name="connsiteX0" fmla="*/ 0 w 6710082"/>
              <a:gd name="connsiteY0" fmla="*/ 247708 h 731804"/>
              <a:gd name="connsiteX1" fmla="*/ 793376 w 6710082"/>
              <a:gd name="connsiteY1" fmla="*/ 731802 h 731804"/>
              <a:gd name="connsiteX2" fmla="*/ 2534770 w 6710082"/>
              <a:gd name="connsiteY2" fmla="*/ 254431 h 731804"/>
              <a:gd name="connsiteX3" fmla="*/ 4047564 w 6710082"/>
              <a:gd name="connsiteY3" fmla="*/ 604055 h 731804"/>
              <a:gd name="connsiteX4" fmla="*/ 5493123 w 6710082"/>
              <a:gd name="connsiteY4" fmla="*/ 59449 h 731804"/>
              <a:gd name="connsiteX5" fmla="*/ 6710082 w 6710082"/>
              <a:gd name="connsiteY5" fmla="*/ 39278 h 73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0082" h="731804">
                <a:moveTo>
                  <a:pt x="0" y="247708"/>
                </a:moveTo>
                <a:cubicBezTo>
                  <a:pt x="185457" y="489195"/>
                  <a:pt x="370914" y="730682"/>
                  <a:pt x="793376" y="731802"/>
                </a:cubicBezTo>
                <a:cubicBezTo>
                  <a:pt x="1215838" y="732922"/>
                  <a:pt x="1992405" y="275722"/>
                  <a:pt x="2534770" y="254431"/>
                </a:cubicBezTo>
                <a:cubicBezTo>
                  <a:pt x="3077135" y="233140"/>
                  <a:pt x="3554505" y="636552"/>
                  <a:pt x="4047564" y="604055"/>
                </a:cubicBezTo>
                <a:cubicBezTo>
                  <a:pt x="4540623" y="571558"/>
                  <a:pt x="5049370" y="153578"/>
                  <a:pt x="5493123" y="59449"/>
                </a:cubicBezTo>
                <a:cubicBezTo>
                  <a:pt x="5936876" y="-34681"/>
                  <a:pt x="6323479" y="2298"/>
                  <a:pt x="6710082" y="39278"/>
                </a:cubicBezTo>
              </a:path>
            </a:pathLst>
          </a:custGeom>
          <a:noFill/>
          <a:ln>
            <a:solidFill>
              <a:srgbClr val="137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BDC3F08-F24D-B6F7-6425-05A5FC43CC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555940" y="5487363"/>
            <a:ext cx="6048672" cy="58264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1972272-B9B8-99B3-8694-5E868BBA69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1461" y="5965278"/>
            <a:ext cx="2700300" cy="45087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908C2F9-E4A1-5138-835E-D9A241CF59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3749" y="5350787"/>
            <a:ext cx="648072" cy="65099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6A2925DE-615C-6FD7-D705-C2A8F0C5FB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8582" y="5702318"/>
            <a:ext cx="1125077" cy="361632"/>
          </a:xfrm>
          <a:prstGeom prst="rect">
            <a:avLst/>
          </a:prstGeom>
        </p:spPr>
      </p:pic>
      <p:sp>
        <p:nvSpPr>
          <p:cNvPr id="24" name="Freihandform 23">
            <a:extLst>
              <a:ext uri="{FF2B5EF4-FFF2-40B4-BE49-F238E27FC236}">
                <a16:creationId xmlns:a16="http://schemas.microsoft.com/office/drawing/2014/main" id="{D1D6F40C-15E0-9F64-D86C-F0A686795B3C}"/>
              </a:ext>
            </a:extLst>
          </p:cNvPr>
          <p:cNvSpPr/>
          <p:nvPr/>
        </p:nvSpPr>
        <p:spPr>
          <a:xfrm rot="183653">
            <a:off x="7467062" y="-135244"/>
            <a:ext cx="8456103" cy="1233123"/>
          </a:xfrm>
          <a:custGeom>
            <a:avLst/>
            <a:gdLst>
              <a:gd name="connsiteX0" fmla="*/ 0 w 9543495"/>
              <a:gd name="connsiteY0" fmla="*/ 275207 h 1729580"/>
              <a:gd name="connsiteX1" fmla="*/ 1615736 w 9543495"/>
              <a:gd name="connsiteY1" fmla="*/ 506027 h 1729580"/>
              <a:gd name="connsiteX2" fmla="*/ 3178206 w 9543495"/>
              <a:gd name="connsiteY2" fmla="*/ 1340528 h 1729580"/>
              <a:gd name="connsiteX3" fmla="*/ 4607511 w 9543495"/>
              <a:gd name="connsiteY3" fmla="*/ 621437 h 1729580"/>
              <a:gd name="connsiteX4" fmla="*/ 5646198 w 9543495"/>
              <a:gd name="connsiteY4" fmla="*/ 763479 h 1729580"/>
              <a:gd name="connsiteX5" fmla="*/ 7208668 w 9543495"/>
              <a:gd name="connsiteY5" fmla="*/ 1660124 h 1729580"/>
              <a:gd name="connsiteX6" fmla="*/ 8478175 w 9543495"/>
              <a:gd name="connsiteY6" fmla="*/ 1482571 h 1729580"/>
              <a:gd name="connsiteX7" fmla="*/ 9543495 w 9543495"/>
              <a:gd name="connsiteY7" fmla="*/ 0 h 172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3495" h="1729580">
                <a:moveTo>
                  <a:pt x="0" y="275207"/>
                </a:moveTo>
                <a:cubicBezTo>
                  <a:pt x="543017" y="301840"/>
                  <a:pt x="1086035" y="328474"/>
                  <a:pt x="1615736" y="506027"/>
                </a:cubicBezTo>
                <a:cubicBezTo>
                  <a:pt x="2145437" y="683580"/>
                  <a:pt x="2679577" y="1321293"/>
                  <a:pt x="3178206" y="1340528"/>
                </a:cubicBezTo>
                <a:cubicBezTo>
                  <a:pt x="3676835" y="1359763"/>
                  <a:pt x="4196179" y="717612"/>
                  <a:pt x="4607511" y="621437"/>
                </a:cubicBezTo>
                <a:cubicBezTo>
                  <a:pt x="5018843" y="525262"/>
                  <a:pt x="5212672" y="590365"/>
                  <a:pt x="5646198" y="763479"/>
                </a:cubicBezTo>
                <a:cubicBezTo>
                  <a:pt x="6079724" y="936593"/>
                  <a:pt x="6736672" y="1540275"/>
                  <a:pt x="7208668" y="1660124"/>
                </a:cubicBezTo>
                <a:cubicBezTo>
                  <a:pt x="7680664" y="1779973"/>
                  <a:pt x="8089037" y="1759258"/>
                  <a:pt x="8478175" y="1482571"/>
                </a:cubicBezTo>
                <a:cubicBezTo>
                  <a:pt x="8867313" y="1205884"/>
                  <a:pt x="9205404" y="602942"/>
                  <a:pt x="9543495" y="0"/>
                </a:cubicBezTo>
              </a:path>
            </a:pathLst>
          </a:custGeom>
          <a:noFill/>
          <a:ln>
            <a:solidFill>
              <a:srgbClr val="137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61ECF7-51C9-8631-BA36-30E44276B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CH"/>
              <a:t>Marzo 2024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13848E-1CF4-3AD2-822D-C621BAEB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/>
              <a:t>Strategia 2035</a:t>
            </a:r>
          </a:p>
        </p:txBody>
      </p:sp>
    </p:spTree>
    <p:extLst>
      <p:ext uri="{BB962C8B-B14F-4D97-AF65-F5344CB8AC3E}">
        <p14:creationId xmlns:p14="http://schemas.microsoft.com/office/powerpoint/2010/main" val="1858631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D2400-FC66-48B2-A308-EECE446F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Obiettivo 6</a:t>
            </a:r>
            <a:br>
              <a:rPr lang="it-CH"/>
            </a:br>
            <a:r>
              <a:rPr lang="it-CH">
                <a:solidFill>
                  <a:srgbClr val="EC1D23"/>
                </a:solidFill>
              </a:rPr>
              <a:t>Standardizzare l’informazione alla clientela</a:t>
            </a:r>
            <a:br>
              <a:rPr lang="it-CH">
                <a:solidFill>
                  <a:srgbClr val="EC1D23"/>
                </a:solidFill>
              </a:rPr>
            </a:br>
            <a:br>
              <a:rPr lang="it-CH">
                <a:solidFill>
                  <a:srgbClr val="EC1D23"/>
                </a:solidFill>
              </a:rPr>
            </a:br>
            <a:br>
              <a:rPr lang="it-CH">
                <a:solidFill>
                  <a:srgbClr val="EC1D23"/>
                </a:solidFill>
              </a:rPr>
            </a:br>
            <a:br>
              <a:rPr lang="it-CH">
                <a:solidFill>
                  <a:srgbClr val="EC1D23"/>
                </a:solidFill>
              </a:rPr>
            </a:br>
            <a:endParaRPr lang="it-CH">
              <a:solidFill>
                <a:srgbClr val="EC1D23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D82EB6-EB7B-40AB-B267-3CBEE9825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88" y="2240868"/>
            <a:ext cx="4897438" cy="3854114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it-CH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Garantiamo che l’informazione alla clientela sia standardizzata e di facile comprensione.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AB1A2B-CB40-4929-A026-C07C073D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CH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0DEBB7B-7567-463E-4FE2-3D60E417F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500" y="1551489"/>
            <a:ext cx="2897916" cy="4886683"/>
          </a:xfrm>
          <a:prstGeom prst="rect">
            <a:avLst/>
          </a:prstGeom>
        </p:spPr>
      </p:pic>
      <p:sp>
        <p:nvSpPr>
          <p:cNvPr id="12" name="Freihandform 11">
            <a:extLst>
              <a:ext uri="{FF2B5EF4-FFF2-40B4-BE49-F238E27FC236}">
                <a16:creationId xmlns:a16="http://schemas.microsoft.com/office/drawing/2014/main" id="{6C1F3137-C7F9-C107-0F90-9A626467178C}"/>
              </a:ext>
            </a:extLst>
          </p:cNvPr>
          <p:cNvSpPr/>
          <p:nvPr/>
        </p:nvSpPr>
        <p:spPr>
          <a:xfrm>
            <a:off x="7050905" y="-3727977"/>
            <a:ext cx="8315325" cy="2250362"/>
          </a:xfrm>
          <a:custGeom>
            <a:avLst/>
            <a:gdLst>
              <a:gd name="connsiteX0" fmla="*/ 0 w 8315325"/>
              <a:gd name="connsiteY0" fmla="*/ 2214563 h 2250362"/>
              <a:gd name="connsiteX1" fmla="*/ 2357437 w 8315325"/>
              <a:gd name="connsiteY1" fmla="*/ 2143125 h 2250362"/>
              <a:gd name="connsiteX2" fmla="*/ 5143500 w 8315325"/>
              <a:gd name="connsiteY2" fmla="*/ 1314450 h 2250362"/>
              <a:gd name="connsiteX3" fmla="*/ 4757737 w 8315325"/>
              <a:gd name="connsiteY3" fmla="*/ 1085850 h 2250362"/>
              <a:gd name="connsiteX4" fmla="*/ 4514850 w 8315325"/>
              <a:gd name="connsiteY4" fmla="*/ 1257300 h 2250362"/>
              <a:gd name="connsiteX5" fmla="*/ 6115050 w 8315325"/>
              <a:gd name="connsiteY5" fmla="*/ 985838 h 2250362"/>
              <a:gd name="connsiteX6" fmla="*/ 8315325 w 8315325"/>
              <a:gd name="connsiteY6" fmla="*/ 0 h 225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15325" h="2250362">
                <a:moveTo>
                  <a:pt x="0" y="2214563"/>
                </a:moveTo>
                <a:cubicBezTo>
                  <a:pt x="750093" y="2253853"/>
                  <a:pt x="1500187" y="2293144"/>
                  <a:pt x="2357437" y="2143125"/>
                </a:cubicBezTo>
                <a:cubicBezTo>
                  <a:pt x="3214687" y="1993106"/>
                  <a:pt x="4743450" y="1490662"/>
                  <a:pt x="5143500" y="1314450"/>
                </a:cubicBezTo>
                <a:cubicBezTo>
                  <a:pt x="5543550" y="1138238"/>
                  <a:pt x="4862512" y="1095375"/>
                  <a:pt x="4757737" y="1085850"/>
                </a:cubicBezTo>
                <a:cubicBezTo>
                  <a:pt x="4652962" y="1076325"/>
                  <a:pt x="4288631" y="1273969"/>
                  <a:pt x="4514850" y="1257300"/>
                </a:cubicBezTo>
                <a:cubicBezTo>
                  <a:pt x="4741069" y="1240631"/>
                  <a:pt x="5481638" y="1195388"/>
                  <a:pt x="6115050" y="985838"/>
                </a:cubicBezTo>
                <a:cubicBezTo>
                  <a:pt x="6748463" y="776288"/>
                  <a:pt x="7531894" y="388144"/>
                  <a:pt x="8315325" y="0"/>
                </a:cubicBezTo>
              </a:path>
            </a:pathLst>
          </a:custGeom>
          <a:noFill/>
          <a:ln>
            <a:solidFill>
              <a:srgbClr val="137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B22155B-3C1F-6B04-40A1-FDDD044B7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CH"/>
              <a:t>Marzo 2024 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9E99D44-2B9E-1ED8-8BD0-A6B371009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/>
              <a:t>Strategia 2035</a:t>
            </a:r>
          </a:p>
        </p:txBody>
      </p:sp>
    </p:spTree>
    <p:extLst>
      <p:ext uri="{BB962C8B-B14F-4D97-AF65-F5344CB8AC3E}">
        <p14:creationId xmlns:p14="http://schemas.microsoft.com/office/powerpoint/2010/main" val="3878211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D6C8362-B350-1EBE-001A-C9B9045E1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498" y="5589240"/>
            <a:ext cx="1728192" cy="55108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B2D10BC-B6F3-4B3D-982A-E433058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Programma</a:t>
            </a:r>
            <a:br>
              <a:rPr lang="it-CH"/>
            </a:br>
            <a:r>
              <a:rPr lang="it-CH">
                <a:solidFill>
                  <a:srgbClr val="EC1D23"/>
                </a:solidFill>
              </a:rPr>
              <a:t>La nostra tabella di marcia per oggi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0A94BD8C-73F2-4D54-B21C-1F88B3D740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085714"/>
              </p:ext>
            </p:extLst>
          </p:nvPr>
        </p:nvGraphicFramePr>
        <p:xfrm>
          <a:off x="489995" y="1916832"/>
          <a:ext cx="11205117" cy="56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6544">
                  <a:extLst>
                    <a:ext uri="{9D8B030D-6E8A-4147-A177-3AD203B41FA5}">
                      <a16:colId xmlns:a16="http://schemas.microsoft.com/office/drawing/2014/main" val="2176069974"/>
                    </a:ext>
                  </a:extLst>
                </a:gridCol>
                <a:gridCol w="10718573">
                  <a:extLst>
                    <a:ext uri="{9D8B030D-6E8A-4147-A177-3AD203B41FA5}">
                      <a16:colId xmlns:a16="http://schemas.microsoft.com/office/drawing/2014/main" val="1640685506"/>
                    </a:ext>
                  </a:extLst>
                </a:gridCol>
              </a:tblGrid>
              <a:tr h="645492">
                <a:tc>
                  <a:txBody>
                    <a:bodyPr/>
                    <a:lstStyle/>
                    <a:p>
                      <a:r>
                        <a:rPr lang="it-CH" sz="3000" b="0">
                          <a:latin typeface="+mj-lt"/>
                        </a:rPr>
                        <a:t>1</a:t>
                      </a:r>
                    </a:p>
                  </a:txBody>
                  <a:tcPr marL="0" marR="0" marT="0" marB="54000"/>
                </a:tc>
                <a:tc>
                  <a:txBody>
                    <a:bodyPr/>
                    <a:lstStyle/>
                    <a:p>
                      <a:r>
                        <a:rPr lang="it-CH" sz="3000">
                          <a:latin typeface="+mj-lt"/>
                        </a:rPr>
                        <a:t>Linee guida: il nostro atteggiamento comune</a:t>
                      </a:r>
                    </a:p>
                    <a:p>
                      <a:endParaRPr lang="de-CH" sz="3000" dirty="0">
                        <a:latin typeface="+mj-lt"/>
                      </a:endParaRPr>
                    </a:p>
                  </a:txBody>
                  <a:tcPr marL="0" marR="0" marT="0" marB="54000"/>
                </a:tc>
                <a:extLst>
                  <a:ext uri="{0D108BD9-81ED-4DB2-BD59-A6C34878D82A}">
                    <a16:rowId xmlns:a16="http://schemas.microsoft.com/office/drawing/2014/main" val="2593256155"/>
                  </a:ext>
                </a:extLst>
              </a:tr>
              <a:tr h="645492">
                <a:tc>
                  <a:txBody>
                    <a:bodyPr/>
                    <a:lstStyle/>
                    <a:p>
                      <a:r>
                        <a:rPr lang="it-CH" sz="3000" b="0">
                          <a:latin typeface="+mj-lt"/>
                        </a:rPr>
                        <a:t>2</a:t>
                      </a:r>
                    </a:p>
                  </a:txBody>
                  <a:tcPr marL="0" marR="0" marT="0" marB="54000"/>
                </a:tc>
                <a:tc>
                  <a:txBody>
                    <a:bodyPr/>
                    <a:lstStyle/>
                    <a:p>
                      <a:r>
                        <a:rPr lang="it-CH" sz="3000">
                          <a:latin typeface="+mj-lt"/>
                        </a:rPr>
                        <a:t>Obiettivi: </a:t>
                      </a:r>
                      <a:r>
                        <a:rPr lang="it-CH" sz="3000">
                          <a:solidFill>
                            <a:schemeClr val="tx1"/>
                          </a:solidFill>
                          <a:latin typeface="+mj-lt"/>
                        </a:rPr>
                        <a:t>gli obiettivi centrali che intendiamo raggiungere</a:t>
                      </a:r>
                    </a:p>
                    <a:p>
                      <a:r>
                        <a:rPr lang="it-CH" sz="3000">
                          <a:solidFill>
                            <a:schemeClr val="tx1"/>
                          </a:solidFill>
                          <a:latin typeface="+mj-lt"/>
                        </a:rPr>
                        <a:t>entro il 2035</a:t>
                      </a:r>
                    </a:p>
                    <a:p>
                      <a:endParaRPr lang="de-CH" sz="3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54000"/>
                </a:tc>
                <a:extLst>
                  <a:ext uri="{0D108BD9-81ED-4DB2-BD59-A6C34878D82A}">
                    <a16:rowId xmlns:a16="http://schemas.microsoft.com/office/drawing/2014/main" val="969357405"/>
                  </a:ext>
                </a:extLst>
              </a:tr>
              <a:tr h="645492">
                <a:tc>
                  <a:txBody>
                    <a:bodyPr/>
                    <a:lstStyle/>
                    <a:p>
                      <a:r>
                        <a:rPr lang="it-CH" sz="3000" b="0">
                          <a:latin typeface="+mj-lt"/>
                        </a:rPr>
                        <a:t>3</a:t>
                      </a:r>
                    </a:p>
                  </a:txBody>
                  <a:tcPr marL="0" marR="0" marT="0" marB="54000"/>
                </a:tc>
                <a:tc>
                  <a:txBody>
                    <a:bodyPr/>
                    <a:lstStyle/>
                    <a:p>
                      <a:r>
                        <a:rPr lang="it-CH" sz="3000">
                          <a:latin typeface="+mj-lt"/>
                        </a:rPr>
                        <a:t>Piano d’azione</a:t>
                      </a:r>
                      <a:r>
                        <a:rPr lang="it-CH" sz="3000">
                          <a:solidFill>
                            <a:schemeClr val="tx1"/>
                          </a:solidFill>
                          <a:latin typeface="+mj-lt"/>
                        </a:rPr>
                        <a:t>: le nostre misure concrete</a:t>
                      </a:r>
                    </a:p>
                    <a:p>
                      <a:r>
                        <a:rPr lang="it-CH" sz="3000">
                          <a:solidFill>
                            <a:schemeClr val="tx1"/>
                          </a:solidFill>
                          <a:latin typeface="+mj-lt"/>
                        </a:rPr>
                        <a:t>per il raggiungimento degli obiettivi</a:t>
                      </a:r>
                    </a:p>
                  </a:txBody>
                  <a:tcPr marL="0" marR="0" marT="0" marB="54000"/>
                </a:tc>
                <a:extLst>
                  <a:ext uri="{0D108BD9-81ED-4DB2-BD59-A6C34878D82A}">
                    <a16:rowId xmlns:a16="http://schemas.microsoft.com/office/drawing/2014/main" val="4278880785"/>
                  </a:ext>
                </a:extLst>
              </a:tr>
              <a:tr h="508878">
                <a:tc>
                  <a:txBody>
                    <a:bodyPr/>
                    <a:lstStyle/>
                    <a:p>
                      <a:endParaRPr lang="de-CH" sz="3500" b="0" dirty="0">
                        <a:latin typeface="+mj-lt"/>
                      </a:endParaRPr>
                    </a:p>
                  </a:txBody>
                  <a:tcPr marL="0" marR="0" marT="0" marB="54000"/>
                </a:tc>
                <a:tc>
                  <a:txBody>
                    <a:bodyPr/>
                    <a:lstStyle/>
                    <a:p>
                      <a:endParaRPr lang="de-CH" sz="3500" dirty="0"/>
                    </a:p>
                  </a:txBody>
                  <a:tcPr marL="0" marR="0" marT="0" marB="54000"/>
                </a:tc>
                <a:extLst>
                  <a:ext uri="{0D108BD9-81ED-4DB2-BD59-A6C34878D82A}">
                    <a16:rowId xmlns:a16="http://schemas.microsoft.com/office/drawing/2014/main" val="124508217"/>
                  </a:ext>
                </a:extLst>
              </a:tr>
              <a:tr h="357754">
                <a:tc>
                  <a:txBody>
                    <a:bodyPr/>
                    <a:lstStyle/>
                    <a:p>
                      <a:endParaRPr lang="de-CH" sz="3500" b="0" dirty="0">
                        <a:latin typeface="+mj-lt"/>
                      </a:endParaRPr>
                    </a:p>
                  </a:txBody>
                  <a:tcPr marL="0" marR="0" marT="0" marB="54000"/>
                </a:tc>
                <a:tc>
                  <a:txBody>
                    <a:bodyPr/>
                    <a:lstStyle/>
                    <a:p>
                      <a:endParaRPr lang="de-CH" sz="3500" dirty="0"/>
                    </a:p>
                  </a:txBody>
                  <a:tcPr marL="0" marR="0" marT="0" marB="54000"/>
                </a:tc>
                <a:extLst>
                  <a:ext uri="{0D108BD9-81ED-4DB2-BD59-A6C34878D82A}">
                    <a16:rowId xmlns:a16="http://schemas.microsoft.com/office/drawing/2014/main" val="3624047321"/>
                  </a:ext>
                </a:extLst>
              </a:tr>
              <a:tr h="357754">
                <a:tc>
                  <a:txBody>
                    <a:bodyPr/>
                    <a:lstStyle/>
                    <a:p>
                      <a:endParaRPr lang="de-CH" sz="3500"/>
                    </a:p>
                  </a:txBody>
                  <a:tcPr marL="0" marR="0" marT="0" marB="54000"/>
                </a:tc>
                <a:tc>
                  <a:txBody>
                    <a:bodyPr/>
                    <a:lstStyle/>
                    <a:p>
                      <a:endParaRPr lang="de-CH" sz="3500" dirty="0"/>
                    </a:p>
                  </a:txBody>
                  <a:tcPr marL="0" marR="0" marT="0" marB="54000"/>
                </a:tc>
                <a:extLst>
                  <a:ext uri="{0D108BD9-81ED-4DB2-BD59-A6C34878D82A}">
                    <a16:rowId xmlns:a16="http://schemas.microsoft.com/office/drawing/2014/main" val="4120012825"/>
                  </a:ext>
                </a:extLst>
              </a:tr>
              <a:tr h="324866">
                <a:tc>
                  <a:txBody>
                    <a:bodyPr/>
                    <a:lstStyle/>
                    <a:p>
                      <a:endParaRPr lang="de-CH" sz="3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e-CH" sz="3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74852296"/>
                  </a:ext>
                </a:extLst>
              </a:tr>
            </a:tbl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52A120-7D70-4F3B-B57F-1906DB35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CH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1957BB-2CD2-BCFE-2309-F72613960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6777" y="5427138"/>
            <a:ext cx="1178891" cy="104162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19B6E03-066B-C52E-51F5-2BDF0DF08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6860" y="5580882"/>
            <a:ext cx="2015873" cy="660002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95533950-2A79-8719-CA2B-FBB20B680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CH"/>
              <a:t>Marzo 2024 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05E7691B-07FF-CC28-F6B6-CD8B6BB0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/>
              <a:t>Strategia 2035</a:t>
            </a:r>
          </a:p>
        </p:txBody>
      </p:sp>
    </p:spTree>
    <p:extLst>
      <p:ext uri="{BB962C8B-B14F-4D97-AF65-F5344CB8AC3E}">
        <p14:creationId xmlns:p14="http://schemas.microsoft.com/office/powerpoint/2010/main" val="175074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D2400-FC66-48B2-A308-EECE446F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Indirizzi strategici</a:t>
            </a:r>
            <a:br>
              <a:rPr lang="it-CH"/>
            </a:br>
            <a:r>
              <a:rPr lang="it-CH">
                <a:solidFill>
                  <a:srgbClr val="EC1D23"/>
                </a:solidFill>
              </a:rPr>
              <a:t>Standardizzare l’informazione alla clientela</a:t>
            </a:r>
            <a:br>
              <a:rPr lang="it-CH">
                <a:solidFill>
                  <a:srgbClr val="EC1D23"/>
                </a:solidFill>
              </a:rPr>
            </a:br>
            <a:br>
              <a:rPr lang="it-CH">
                <a:solidFill>
                  <a:srgbClr val="EC1D23"/>
                </a:solidFill>
              </a:rPr>
            </a:br>
            <a:endParaRPr lang="it-CH">
              <a:solidFill>
                <a:srgbClr val="EC1D23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AB1A2B-CB40-4929-A026-C07C073D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CH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2CA7D4B7-600D-C5EE-B405-A21D7FFCB303}"/>
              </a:ext>
            </a:extLst>
          </p:cNvPr>
          <p:cNvSpPr txBox="1">
            <a:spLocks/>
          </p:cNvSpPr>
          <p:nvPr/>
        </p:nvSpPr>
        <p:spPr>
          <a:xfrm>
            <a:off x="496888" y="1689226"/>
            <a:ext cx="4907955" cy="29034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5738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4988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415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CH" b="1">
                <a:latin typeface="Arial" panose="020B0604020202020204" pitchFamily="34" charset="0"/>
                <a:ea typeface="Arial" panose="020B0604020202020204" pitchFamily="34" charset="0"/>
              </a:rPr>
              <a:t>Informazione standardizzata alla clientela</a:t>
            </a:r>
          </a:p>
          <a:p>
            <a:pPr>
              <a:lnSpc>
                <a:spcPct val="100000"/>
              </a:lnSpc>
            </a:pPr>
            <a:endParaRPr lang="de-CH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CH">
                <a:latin typeface="Arial" panose="020B0604020202020204" pitchFamily="34" charset="0"/>
                <a:ea typeface="Arial" panose="020B0604020202020204" pitchFamily="34" charset="0"/>
              </a:rPr>
              <a:t>Insieme all’UFT e a nome di tutte le imprese di trasporto concessionarie, standardizziamo l’informazione alla clientela nella situazione regolare e in caso di perturbazione.</a:t>
            </a:r>
          </a:p>
          <a:p>
            <a:pPr>
              <a:lnSpc>
                <a:spcPct val="100000"/>
              </a:lnSpc>
            </a:pPr>
            <a:endParaRPr lang="de-CH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CH">
                <a:latin typeface="Arial" panose="020B0604020202020204" pitchFamily="34" charset="0"/>
                <a:ea typeface="Arial" panose="020B0604020202020204" pitchFamily="34" charset="0"/>
              </a:rPr>
              <a:t>In tal modo garantiamo la permeabilità nel sistema dei tp e semplifichiamo l’orientamento dei nostri clienti nei tp.</a:t>
            </a:r>
          </a:p>
          <a:p>
            <a:endParaRPr lang="de-CH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5091528-6BDE-116D-21D1-453000295A8F}"/>
              </a:ext>
            </a:extLst>
          </p:cNvPr>
          <p:cNvSpPr txBox="1">
            <a:spLocks/>
          </p:cNvSpPr>
          <p:nvPr/>
        </p:nvSpPr>
        <p:spPr>
          <a:xfrm>
            <a:off x="6797675" y="4509120"/>
            <a:ext cx="4221177" cy="16584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5738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4988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415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CH" b="1" dirty="0">
                <a:latin typeface="Arial" panose="020B0604020202020204" pitchFamily="34" charset="0"/>
                <a:ea typeface="Arial" panose="020B0604020202020204" pitchFamily="34" charset="0"/>
              </a:rPr>
              <a:t>Ulteriore sviluppo dell’informazione alla clientela</a:t>
            </a:r>
          </a:p>
          <a:p>
            <a:pPr>
              <a:lnSpc>
                <a:spcPct val="100000"/>
              </a:lnSpc>
            </a:pPr>
            <a:endParaRPr lang="de-CH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CH" dirty="0">
                <a:latin typeface="Arial" panose="020B0604020202020204" pitchFamily="34" charset="0"/>
                <a:ea typeface="Arial" panose="020B0604020202020204" pitchFamily="34" charset="0"/>
              </a:rPr>
              <a:t>Sfruttiamo le possibilità offerte dalla raccolta digitale dei dati di viaggio per sviluppare ulteriormente l’informazione alla clientela.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6E6146A4-B0E7-BA24-91E2-76F0DD8BF8BA}"/>
              </a:ext>
            </a:extLst>
          </p:cNvPr>
          <p:cNvSpPr txBox="1">
            <a:spLocks/>
          </p:cNvSpPr>
          <p:nvPr/>
        </p:nvSpPr>
        <p:spPr>
          <a:xfrm>
            <a:off x="6789224" y="1689226"/>
            <a:ext cx="4221177" cy="26118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5738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4988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415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CH" b="1">
                <a:latin typeface="Arial" panose="020B0604020202020204" pitchFamily="34" charset="0"/>
                <a:ea typeface="Arial" panose="020B0604020202020204" pitchFamily="34" charset="0"/>
              </a:rPr>
              <a:t>Informazione ottimizzata alla clientela</a:t>
            </a:r>
          </a:p>
          <a:p>
            <a:pPr>
              <a:lnSpc>
                <a:spcPct val="100000"/>
              </a:lnSpc>
            </a:pPr>
            <a:endParaRPr lang="de-CH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CH">
                <a:latin typeface="Arial" panose="020B0604020202020204" pitchFamily="34" charset="0"/>
                <a:ea typeface="Arial" panose="020B0604020202020204" pitchFamily="34" charset="0"/>
              </a:rPr>
              <a:t>Insieme all’UFT e a nome di tutte le imprese di trasporto concessionarie, assicuriamo un’informazione alla clientela chiara e adeguata alle esigenze.</a:t>
            </a:r>
          </a:p>
          <a:p>
            <a:pPr>
              <a:lnSpc>
                <a:spcPct val="100000"/>
              </a:lnSpc>
            </a:pPr>
            <a:endParaRPr lang="de-CH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CH">
                <a:latin typeface="Arial" panose="020B0604020202020204" pitchFamily="34" charset="0"/>
                <a:ea typeface="Arial" panose="020B0604020202020204" pitchFamily="34" charset="0"/>
              </a:rPr>
              <a:t>Creiamo inoltre i presupposti affinché sia personalizzabile da parte della clientela.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57F1421-5390-47D4-4419-35BA93422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34156">
            <a:off x="4451103" y="4607640"/>
            <a:ext cx="2048581" cy="3299571"/>
          </a:xfrm>
          <a:prstGeom prst="rect">
            <a:avLst/>
          </a:prstGeom>
        </p:spPr>
      </p:pic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519CC798-0674-393F-9FB2-D0C6E8A4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CH"/>
              <a:t>Marzo 2024 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8A9B3097-905E-5D56-C961-9859794BB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/>
              <a:t>Strategia 2035</a:t>
            </a:r>
          </a:p>
        </p:txBody>
      </p:sp>
    </p:spTree>
    <p:extLst>
      <p:ext uri="{BB962C8B-B14F-4D97-AF65-F5344CB8AC3E}">
        <p14:creationId xmlns:p14="http://schemas.microsoft.com/office/powerpoint/2010/main" val="2963423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D2400-FC66-48B2-A308-EECE446F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Obiettivo 7</a:t>
            </a:r>
            <a:br>
              <a:rPr lang="it-CH"/>
            </a:br>
            <a:r>
              <a:rPr lang="it-CH">
                <a:solidFill>
                  <a:srgbClr val="EC1D23"/>
                </a:solidFill>
              </a:rPr>
              <a:t>Sfruttare il potenziale dei dati</a:t>
            </a:r>
            <a:br>
              <a:rPr lang="it-CH">
                <a:solidFill>
                  <a:srgbClr val="EC1D23"/>
                </a:solidFill>
              </a:rPr>
            </a:br>
            <a:br>
              <a:rPr lang="it-CH">
                <a:solidFill>
                  <a:srgbClr val="EC1D23"/>
                </a:solidFill>
              </a:rPr>
            </a:br>
            <a:br>
              <a:rPr lang="it-CH">
                <a:solidFill>
                  <a:srgbClr val="EC1D23"/>
                </a:solidFill>
              </a:rPr>
            </a:br>
            <a:br>
              <a:rPr lang="it-CH">
                <a:solidFill>
                  <a:srgbClr val="EC1D23"/>
                </a:solidFill>
              </a:rPr>
            </a:br>
            <a:endParaRPr lang="it-CH">
              <a:solidFill>
                <a:srgbClr val="EC1D23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D82EB6-EB7B-40AB-B267-3CBEE9825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88" y="2295524"/>
            <a:ext cx="4897437" cy="3829197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it-CH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Condividendo i dati, miglioriamo l’efficienza all’interno del settore.</a:t>
            </a:r>
          </a:p>
          <a:p>
            <a:pPr algn="l">
              <a:lnSpc>
                <a:spcPct val="100000"/>
              </a:lnSpc>
            </a:pPr>
            <a:endParaRPr lang="de-CH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it-CH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Per noi sono importanti in questo il principio della minimizzazione dei dati e il rispetto di tutti gli standard di sicurezza necessari.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AB1A2B-CB40-4929-A026-C07C073D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CH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CFC7C8F-1D9C-DDAC-91AF-9144A7772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531" y="1518138"/>
            <a:ext cx="2901444" cy="4668349"/>
          </a:xfrm>
          <a:prstGeom prst="rect">
            <a:avLst/>
          </a:prstGeom>
        </p:spPr>
      </p:pic>
      <p:sp>
        <p:nvSpPr>
          <p:cNvPr id="7" name="Freihandform 6">
            <a:extLst>
              <a:ext uri="{FF2B5EF4-FFF2-40B4-BE49-F238E27FC236}">
                <a16:creationId xmlns:a16="http://schemas.microsoft.com/office/drawing/2014/main" id="{0652FAD0-CECE-7D9F-6084-181716EA5FE2}"/>
              </a:ext>
            </a:extLst>
          </p:cNvPr>
          <p:cNvSpPr/>
          <p:nvPr/>
        </p:nvSpPr>
        <p:spPr>
          <a:xfrm>
            <a:off x="-157163" y="6229350"/>
            <a:ext cx="9501188" cy="485775"/>
          </a:xfrm>
          <a:custGeom>
            <a:avLst/>
            <a:gdLst>
              <a:gd name="connsiteX0" fmla="*/ 0 w 9501188"/>
              <a:gd name="connsiteY0" fmla="*/ 0 h 485775"/>
              <a:gd name="connsiteX1" fmla="*/ 8129588 w 9501188"/>
              <a:gd name="connsiteY1" fmla="*/ 42863 h 485775"/>
              <a:gd name="connsiteX2" fmla="*/ 9501188 w 9501188"/>
              <a:gd name="connsiteY2" fmla="*/ 485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01188" h="485775">
                <a:moveTo>
                  <a:pt x="0" y="0"/>
                </a:moveTo>
                <a:lnTo>
                  <a:pt x="8129588" y="42863"/>
                </a:lnTo>
                <a:cubicBezTo>
                  <a:pt x="9713119" y="123826"/>
                  <a:pt x="6698457" y="414338"/>
                  <a:pt x="9501188" y="48577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 7">
            <a:extLst>
              <a:ext uri="{FF2B5EF4-FFF2-40B4-BE49-F238E27FC236}">
                <a16:creationId xmlns:a16="http://schemas.microsoft.com/office/drawing/2014/main" id="{911CF0A3-C236-0037-91CD-6F77646BB5F7}"/>
              </a:ext>
            </a:extLst>
          </p:cNvPr>
          <p:cNvSpPr/>
          <p:nvPr/>
        </p:nvSpPr>
        <p:spPr>
          <a:xfrm>
            <a:off x="-171450" y="6257925"/>
            <a:ext cx="20659725" cy="512950"/>
          </a:xfrm>
          <a:custGeom>
            <a:avLst/>
            <a:gdLst>
              <a:gd name="connsiteX0" fmla="*/ 0 w 20659725"/>
              <a:gd name="connsiteY0" fmla="*/ 0 h 512950"/>
              <a:gd name="connsiteX1" fmla="*/ 7715250 w 20659725"/>
              <a:gd name="connsiteY1" fmla="*/ 57150 h 512950"/>
              <a:gd name="connsiteX2" fmla="*/ 9058275 w 20659725"/>
              <a:gd name="connsiteY2" fmla="*/ 457200 h 512950"/>
              <a:gd name="connsiteX3" fmla="*/ 20659725 w 20659725"/>
              <a:gd name="connsiteY3" fmla="*/ 500063 h 51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59725" h="512950">
                <a:moveTo>
                  <a:pt x="0" y="0"/>
                </a:moveTo>
                <a:lnTo>
                  <a:pt x="7715250" y="57150"/>
                </a:lnTo>
                <a:cubicBezTo>
                  <a:pt x="9224962" y="133350"/>
                  <a:pt x="6900863" y="383381"/>
                  <a:pt x="9058275" y="457200"/>
                </a:cubicBezTo>
                <a:cubicBezTo>
                  <a:pt x="11215687" y="531019"/>
                  <a:pt x="15937706" y="515541"/>
                  <a:pt x="20659725" y="500063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 10">
            <a:extLst>
              <a:ext uri="{FF2B5EF4-FFF2-40B4-BE49-F238E27FC236}">
                <a16:creationId xmlns:a16="http://schemas.microsoft.com/office/drawing/2014/main" id="{0B829081-224D-814F-FF77-1F85D0FA807C}"/>
              </a:ext>
            </a:extLst>
          </p:cNvPr>
          <p:cNvSpPr/>
          <p:nvPr/>
        </p:nvSpPr>
        <p:spPr>
          <a:xfrm>
            <a:off x="0" y="6343650"/>
            <a:ext cx="11229975" cy="428625"/>
          </a:xfrm>
          <a:custGeom>
            <a:avLst/>
            <a:gdLst>
              <a:gd name="connsiteX0" fmla="*/ 0 w 11229975"/>
              <a:gd name="connsiteY0" fmla="*/ 0 h 428625"/>
              <a:gd name="connsiteX1" fmla="*/ 10201275 w 11229975"/>
              <a:gd name="connsiteY1" fmla="*/ 0 h 428625"/>
              <a:gd name="connsiteX2" fmla="*/ 11229975 w 11229975"/>
              <a:gd name="connsiteY2" fmla="*/ 42862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29975" h="428625">
                <a:moveTo>
                  <a:pt x="0" y="0"/>
                </a:moveTo>
                <a:lnTo>
                  <a:pt x="10201275" y="0"/>
                </a:lnTo>
                <a:cubicBezTo>
                  <a:pt x="12072938" y="71438"/>
                  <a:pt x="9398794" y="361950"/>
                  <a:pt x="11229975" y="42862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 11">
            <a:extLst>
              <a:ext uri="{FF2B5EF4-FFF2-40B4-BE49-F238E27FC236}">
                <a16:creationId xmlns:a16="http://schemas.microsoft.com/office/drawing/2014/main" id="{7B6E38F4-2DE7-8124-7803-55CDDD024497}"/>
              </a:ext>
            </a:extLst>
          </p:cNvPr>
          <p:cNvSpPr/>
          <p:nvPr/>
        </p:nvSpPr>
        <p:spPr>
          <a:xfrm>
            <a:off x="-142875" y="6086475"/>
            <a:ext cx="10958513" cy="628650"/>
          </a:xfrm>
          <a:custGeom>
            <a:avLst/>
            <a:gdLst>
              <a:gd name="connsiteX0" fmla="*/ 0 w 10958513"/>
              <a:gd name="connsiteY0" fmla="*/ 0 h 628650"/>
              <a:gd name="connsiteX1" fmla="*/ 9872663 w 10958513"/>
              <a:gd name="connsiteY1" fmla="*/ 42863 h 628650"/>
              <a:gd name="connsiteX2" fmla="*/ 10958513 w 10958513"/>
              <a:gd name="connsiteY2" fmla="*/ 62865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58513" h="628650">
                <a:moveTo>
                  <a:pt x="0" y="0"/>
                </a:moveTo>
                <a:lnTo>
                  <a:pt x="9872663" y="42863"/>
                </a:lnTo>
                <a:cubicBezTo>
                  <a:pt x="11699082" y="147638"/>
                  <a:pt x="8963026" y="526256"/>
                  <a:pt x="10958513" y="62865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2BFAE6-A6E8-B8A4-2AA5-31CCF192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CH"/>
              <a:t>Marzo 2024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5075C6-1BF8-9098-9E94-4F9FAC28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/>
              <a:t>Strategia 2035</a:t>
            </a:r>
          </a:p>
        </p:txBody>
      </p:sp>
    </p:spTree>
    <p:extLst>
      <p:ext uri="{BB962C8B-B14F-4D97-AF65-F5344CB8AC3E}">
        <p14:creationId xmlns:p14="http://schemas.microsoft.com/office/powerpoint/2010/main" val="2014317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D2400-FC66-48B2-A308-EECE446F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Indirizzi strategici</a:t>
            </a:r>
            <a:br>
              <a:rPr lang="it-CH"/>
            </a:br>
            <a:r>
              <a:rPr lang="it-CH">
                <a:solidFill>
                  <a:srgbClr val="EC1D23"/>
                </a:solidFill>
              </a:rPr>
              <a:t>Sfruttare il potenziale dei dati</a:t>
            </a:r>
            <a:br>
              <a:rPr lang="it-CH">
                <a:solidFill>
                  <a:srgbClr val="EC1D23"/>
                </a:solidFill>
              </a:rPr>
            </a:br>
            <a:br>
              <a:rPr lang="it-CH">
                <a:solidFill>
                  <a:srgbClr val="EC1D23"/>
                </a:solidFill>
              </a:rPr>
            </a:br>
            <a:endParaRPr lang="it-CH">
              <a:solidFill>
                <a:srgbClr val="EC1D23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D5D00F-A375-4413-9A18-5A4B0B735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75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Strategia 2035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AB1A2B-CB40-4929-A026-C07C073D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CH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2CA7D4B7-600D-C5EE-B405-A21D7FFCB303}"/>
              </a:ext>
            </a:extLst>
          </p:cNvPr>
          <p:cNvSpPr txBox="1">
            <a:spLocks/>
          </p:cNvSpPr>
          <p:nvPr/>
        </p:nvSpPr>
        <p:spPr>
          <a:xfrm>
            <a:off x="496888" y="1684382"/>
            <a:ext cx="4194956" cy="36888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5738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4988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415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CH" b="1">
                <a:latin typeface="Arial" panose="020B0604020202020204" pitchFamily="34" charset="0"/>
                <a:ea typeface="Arial" panose="020B0604020202020204" pitchFamily="34" charset="0"/>
              </a:rPr>
              <a:t>Protezione dei dati</a:t>
            </a:r>
          </a:p>
          <a:p>
            <a:pPr>
              <a:lnSpc>
                <a:spcPct val="100000"/>
              </a:lnSpc>
            </a:pPr>
            <a:endParaRPr lang="de-CH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CH">
                <a:latin typeface="Arial" panose="020B0604020202020204" pitchFamily="34" charset="0"/>
                <a:ea typeface="Arial" panose="020B0604020202020204" pitchFamily="34" charset="0"/>
              </a:rPr>
              <a:t>Vogliamo che i nostri clienti si fidino di noi in relazione al trattamento dei loro dati personali.</a:t>
            </a:r>
          </a:p>
          <a:p>
            <a:pPr>
              <a:lnSpc>
                <a:spcPct val="100000"/>
              </a:lnSpc>
            </a:pPr>
            <a:endParaRPr lang="de-CH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CH">
                <a:latin typeface="Arial" panose="020B0604020202020204" pitchFamily="34" charset="0"/>
                <a:ea typeface="Arial" panose="020B0604020202020204" pitchFamily="34" charset="0"/>
              </a:rPr>
              <a:t>A tal fine ci concentriamo sulla sovranità dei dati, su una gestione trasparente, sulla minimizzazione dei dati e sulla prevenzione delle fughe di dati attraverso la Cyberprotection and Data Security.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5091528-6BDE-116D-21D1-453000295A8F}"/>
              </a:ext>
            </a:extLst>
          </p:cNvPr>
          <p:cNvSpPr txBox="1">
            <a:spLocks/>
          </p:cNvSpPr>
          <p:nvPr/>
        </p:nvSpPr>
        <p:spPr>
          <a:xfrm>
            <a:off x="6797675" y="4469368"/>
            <a:ext cx="4194956" cy="160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5738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4988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415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CH" b="1">
                <a:latin typeface="Arial" panose="020B0604020202020204" pitchFamily="34" charset="0"/>
                <a:ea typeface="Arial" panose="020B0604020202020204" pitchFamily="34" charset="0"/>
              </a:rPr>
              <a:t>Competenza in materia di dati</a:t>
            </a:r>
          </a:p>
          <a:p>
            <a:pPr>
              <a:lnSpc>
                <a:spcPct val="100000"/>
              </a:lnSpc>
            </a:pPr>
            <a:endParaRPr lang="de-CH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CH">
                <a:latin typeface="Arial" panose="020B0604020202020204" pitchFamily="34" charset="0"/>
                <a:ea typeface="Arial" panose="020B0604020202020204" pitchFamily="34" charset="0"/>
              </a:rPr>
              <a:t>Aumentiamo la competenza in materia di dati (data literacy) in tutti gli ambiti specialistici dell’Alliance SwissPass.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6E6146A4-B0E7-BA24-91E2-76F0DD8BF8BA}"/>
              </a:ext>
            </a:extLst>
          </p:cNvPr>
          <p:cNvSpPr txBox="1">
            <a:spLocks/>
          </p:cNvSpPr>
          <p:nvPr/>
        </p:nvSpPr>
        <p:spPr>
          <a:xfrm>
            <a:off x="6797675" y="1697135"/>
            <a:ext cx="4194956" cy="26627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5738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4988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415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CH" b="1" dirty="0">
                <a:latin typeface="Arial" panose="020B0604020202020204" pitchFamily="34" charset="0"/>
                <a:ea typeface="Arial" panose="020B0604020202020204" pitchFamily="34" charset="0"/>
              </a:rPr>
              <a:t>Utilizzo del potenziale basato sui dati</a:t>
            </a:r>
          </a:p>
          <a:p>
            <a:pPr>
              <a:lnSpc>
                <a:spcPct val="100000"/>
              </a:lnSpc>
            </a:pPr>
            <a:endParaRPr lang="de-CH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CH" dirty="0">
                <a:latin typeface="Arial" panose="020B0604020202020204" pitchFamily="34" charset="0"/>
                <a:ea typeface="Arial" panose="020B0604020202020204" pitchFamily="34" charset="0"/>
              </a:rPr>
              <a:t>Come settore, investiamo per sfruttare il potenziale basato sui dati.</a:t>
            </a:r>
          </a:p>
          <a:p>
            <a:pPr>
              <a:lnSpc>
                <a:spcPct val="100000"/>
              </a:lnSpc>
            </a:pPr>
            <a:endParaRPr lang="de-CH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CH" dirty="0">
                <a:latin typeface="Arial" panose="020B0604020202020204" pitchFamily="34" charset="0"/>
                <a:ea typeface="Arial" panose="020B0604020202020204" pitchFamily="34" charset="0"/>
              </a:rPr>
              <a:t>In tal modo aumentiamo il fatturato, l’efficienza interna al settore e i vantaggi per i clienti.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E5575CF-2B99-D6D7-6590-4929096EC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664" y="-1232796"/>
            <a:ext cx="7772400" cy="1047634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AD6657-131A-6BAC-4C18-54C155897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CH"/>
              <a:t>Marzo 2024 </a:t>
            </a:r>
          </a:p>
        </p:txBody>
      </p:sp>
    </p:spTree>
    <p:extLst>
      <p:ext uri="{BB962C8B-B14F-4D97-AF65-F5344CB8AC3E}">
        <p14:creationId xmlns:p14="http://schemas.microsoft.com/office/powerpoint/2010/main" val="2285550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CD5C642-D6A1-AAF2-9FD4-958B46BF2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10" y="-2217403"/>
            <a:ext cx="4912314" cy="17433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AD2400-FC66-48B2-A308-EECE446F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Obiettivo 8</a:t>
            </a:r>
            <a:br>
              <a:rPr lang="it-CH"/>
            </a:br>
            <a:r>
              <a:rPr lang="it-CH">
                <a:solidFill>
                  <a:srgbClr val="EC1D23"/>
                </a:solidFill>
              </a:rPr>
              <a:t>Coordinare la governance</a:t>
            </a:r>
            <a:br>
              <a:rPr lang="it-CH">
                <a:solidFill>
                  <a:srgbClr val="EC1D23"/>
                </a:solidFill>
              </a:rPr>
            </a:br>
            <a:br>
              <a:rPr lang="it-CH">
                <a:solidFill>
                  <a:srgbClr val="EC1D23"/>
                </a:solidFill>
              </a:rPr>
            </a:br>
            <a:br>
              <a:rPr lang="it-CH">
                <a:solidFill>
                  <a:srgbClr val="EC1D23"/>
                </a:solidFill>
              </a:rPr>
            </a:br>
            <a:br>
              <a:rPr lang="it-CH">
                <a:solidFill>
                  <a:srgbClr val="EC1D23"/>
                </a:solidFill>
              </a:rPr>
            </a:br>
            <a:endParaRPr lang="it-CH">
              <a:solidFill>
                <a:srgbClr val="EC1D23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D82EB6-EB7B-40AB-B267-3CBEE9825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89" y="2258973"/>
            <a:ext cx="4194955" cy="3834702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it-CH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Gestiamo il sistema tariffario uniforme attraverso una governance integrale e una collaborazione vincolante tra il Servizio diretto nazionale e le comunità.</a:t>
            </a:r>
          </a:p>
          <a:p>
            <a:pPr algn="l">
              <a:lnSpc>
                <a:spcPct val="100000"/>
              </a:lnSpc>
            </a:pPr>
            <a:endParaRPr lang="de-CH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it-CH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Per raggiungere questo obiettivo, lavoriamo intensamente sulla cultura del nostro settore.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AB1A2B-CB40-4929-A026-C07C073D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CH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6988FB9-E582-3FB0-89DF-5F409E441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030" y="2114853"/>
            <a:ext cx="3942438" cy="2628293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9B8B4A-F9F2-2D60-7C2D-0CA446DE5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CH"/>
              <a:t>Marzo 2024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6C67DD-403F-3016-53EF-984B20FBF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/>
              <a:t>Strategia 2035</a:t>
            </a:r>
          </a:p>
        </p:txBody>
      </p:sp>
    </p:spTree>
    <p:extLst>
      <p:ext uri="{BB962C8B-B14F-4D97-AF65-F5344CB8AC3E}">
        <p14:creationId xmlns:p14="http://schemas.microsoft.com/office/powerpoint/2010/main" val="3165374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D2400-FC66-48B2-A308-EECE446F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Indirizzi strategici</a:t>
            </a:r>
            <a:br>
              <a:rPr lang="it-CH"/>
            </a:br>
            <a:r>
              <a:rPr lang="it-CH">
                <a:solidFill>
                  <a:srgbClr val="EC1D23"/>
                </a:solidFill>
              </a:rPr>
              <a:t>Coordinare la governance</a:t>
            </a:r>
            <a:br>
              <a:rPr lang="it-CH">
                <a:solidFill>
                  <a:srgbClr val="EC1D23"/>
                </a:solidFill>
              </a:rPr>
            </a:br>
            <a:br>
              <a:rPr lang="it-CH">
                <a:solidFill>
                  <a:srgbClr val="EC1D23"/>
                </a:solidFill>
              </a:rPr>
            </a:br>
            <a:endParaRPr lang="it-CH">
              <a:solidFill>
                <a:srgbClr val="EC1D23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AB1A2B-CB40-4929-A026-C07C073D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CH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2CA7D4B7-600D-C5EE-B405-A21D7FFCB303}"/>
              </a:ext>
            </a:extLst>
          </p:cNvPr>
          <p:cNvSpPr txBox="1">
            <a:spLocks/>
          </p:cNvSpPr>
          <p:nvPr/>
        </p:nvSpPr>
        <p:spPr>
          <a:xfrm>
            <a:off x="496887" y="1699696"/>
            <a:ext cx="4194313" cy="23997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5738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4988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415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CH" b="1" dirty="0">
                <a:latin typeface="Arial" panose="020B0604020202020204" pitchFamily="34" charset="0"/>
                <a:ea typeface="Arial" panose="020B0604020202020204" pitchFamily="34" charset="0"/>
              </a:rPr>
              <a:t>Governance</a:t>
            </a:r>
          </a:p>
          <a:p>
            <a:pPr>
              <a:lnSpc>
                <a:spcPct val="100000"/>
              </a:lnSpc>
            </a:pPr>
            <a:endParaRPr lang="de-CH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CH" dirty="0">
                <a:latin typeface="Arial" panose="020B0604020202020204" pitchFamily="34" charset="0"/>
                <a:ea typeface="Arial" panose="020B0604020202020204" pitchFamily="34" charset="0"/>
              </a:rPr>
              <a:t>Sulla via della governance integrale tra l’SDN e le comunità, ci confrontiamo con l’organizzazione strutturale e procedurale dell’organizzazione di settore Alliance SwissPass.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5091528-6BDE-116D-21D1-453000295A8F}"/>
              </a:ext>
            </a:extLst>
          </p:cNvPr>
          <p:cNvSpPr txBox="1">
            <a:spLocks/>
          </p:cNvSpPr>
          <p:nvPr/>
        </p:nvSpPr>
        <p:spPr>
          <a:xfrm>
            <a:off x="6797675" y="1699696"/>
            <a:ext cx="4194313" cy="26650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5738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4988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415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CH" b="1" dirty="0">
                <a:latin typeface="Arial" panose="020B0604020202020204" pitchFamily="34" charset="0"/>
                <a:ea typeface="Arial" panose="020B0604020202020204" pitchFamily="34" charset="0"/>
              </a:rPr>
              <a:t>Velocità</a:t>
            </a:r>
          </a:p>
          <a:p>
            <a:pPr>
              <a:lnSpc>
                <a:spcPct val="100000"/>
              </a:lnSpc>
            </a:pPr>
            <a:endParaRPr lang="de-CH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CH" dirty="0">
                <a:latin typeface="Arial" panose="020B0604020202020204" pitchFamily="34" charset="0"/>
                <a:ea typeface="Arial" panose="020B0604020202020204" pitchFamily="34" charset="0"/>
              </a:rPr>
              <a:t>Accorciamo il «time to market» nel lancio di nuovi prodotti e ottimizziamo continuamente l’efficienza dei processi e dei sistemi del settore.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6E6146A4-B0E7-BA24-91E2-76F0DD8BF8BA}"/>
              </a:ext>
            </a:extLst>
          </p:cNvPr>
          <p:cNvSpPr txBox="1">
            <a:spLocks/>
          </p:cNvSpPr>
          <p:nvPr/>
        </p:nvSpPr>
        <p:spPr>
          <a:xfrm>
            <a:off x="496887" y="4069023"/>
            <a:ext cx="4194313" cy="23997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5738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4988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415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CH" b="1">
                <a:latin typeface="Arial" panose="020B0604020202020204" pitchFamily="34" charset="0"/>
                <a:ea typeface="Arial" panose="020B0604020202020204" pitchFamily="34" charset="0"/>
              </a:rPr>
              <a:t>Sviluppo della cultura</a:t>
            </a:r>
          </a:p>
          <a:p>
            <a:pPr>
              <a:lnSpc>
                <a:spcPct val="100000"/>
              </a:lnSpc>
            </a:pPr>
            <a:endParaRPr lang="de-CH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CH">
                <a:latin typeface="Arial" panose="020B0604020202020204" pitchFamily="34" charset="0"/>
                <a:ea typeface="Arial" panose="020B0604020202020204" pitchFamily="34" charset="0"/>
              </a:rPr>
              <a:t>Continuiamo a sviluppare attivamente la nostra cultura sulla base delle linee guida e dei punti chiave tematici. A tal fine fissiamo nuovi obiettivi in iterazioni regolari e riflettiamo insieme su di essi.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32B7BEA-19C7-9926-D207-948EC53D3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-4752377"/>
            <a:ext cx="23516197" cy="385518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BE1BFA0-A0FE-5B53-45A2-4AD5F3392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3014" y="7159135"/>
            <a:ext cx="1385089" cy="81775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264E7FB4-A610-CEF4-2DC1-EAE12E6BF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880" y="-2154316"/>
            <a:ext cx="13848112" cy="1047125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00DA82-37A0-9BAB-3009-F511A2EA9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CH"/>
              <a:t>Marzo 2024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D70E6B-7F9A-CD73-E40F-9C476531A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/>
              <a:t>Strategia 2035</a:t>
            </a:r>
          </a:p>
        </p:txBody>
      </p:sp>
    </p:spTree>
    <p:extLst>
      <p:ext uri="{BB962C8B-B14F-4D97-AF65-F5344CB8AC3E}">
        <p14:creationId xmlns:p14="http://schemas.microsoft.com/office/powerpoint/2010/main" val="1731871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59A898-8447-CE5A-877C-1134E76D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25</a:t>
            </a:fld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82A122F-E204-E415-46E8-3775E2DFA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70" y="0"/>
            <a:ext cx="986186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793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D10BC-B6F3-4B3D-982A-E433058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Programma</a:t>
            </a:r>
            <a:br>
              <a:rPr lang="it-CH"/>
            </a:br>
            <a:r>
              <a:rPr lang="it-CH">
                <a:solidFill>
                  <a:srgbClr val="EC1D23"/>
                </a:solidFill>
              </a:rPr>
              <a:t>La nostra tabella di marcia per oggi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0A94BD8C-73F2-4D54-B21C-1F88B3D740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366694"/>
              </p:ext>
            </p:extLst>
          </p:nvPr>
        </p:nvGraphicFramePr>
        <p:xfrm>
          <a:off x="489995" y="1916832"/>
          <a:ext cx="11205117" cy="56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6544">
                  <a:extLst>
                    <a:ext uri="{9D8B030D-6E8A-4147-A177-3AD203B41FA5}">
                      <a16:colId xmlns:a16="http://schemas.microsoft.com/office/drawing/2014/main" val="2176069974"/>
                    </a:ext>
                  </a:extLst>
                </a:gridCol>
                <a:gridCol w="10718573">
                  <a:extLst>
                    <a:ext uri="{9D8B030D-6E8A-4147-A177-3AD203B41FA5}">
                      <a16:colId xmlns:a16="http://schemas.microsoft.com/office/drawing/2014/main" val="1640685506"/>
                    </a:ext>
                  </a:extLst>
                </a:gridCol>
              </a:tblGrid>
              <a:tr h="645492">
                <a:tc>
                  <a:txBody>
                    <a:bodyPr/>
                    <a:lstStyle/>
                    <a:p>
                      <a:r>
                        <a:rPr lang="it-CH" sz="3000" b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54000"/>
                </a:tc>
                <a:tc>
                  <a:txBody>
                    <a:bodyPr/>
                    <a:lstStyle/>
                    <a:p>
                      <a:r>
                        <a:rPr lang="it-CH" sz="3000">
                          <a:solidFill>
                            <a:schemeClr val="tx1"/>
                          </a:solidFill>
                          <a:latin typeface="+mj-lt"/>
                        </a:rPr>
                        <a:t>Linee guida: il nostro atteggiamento comune</a:t>
                      </a:r>
                    </a:p>
                    <a:p>
                      <a:endParaRPr lang="de-CH" sz="3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54000"/>
                </a:tc>
                <a:extLst>
                  <a:ext uri="{0D108BD9-81ED-4DB2-BD59-A6C34878D82A}">
                    <a16:rowId xmlns:a16="http://schemas.microsoft.com/office/drawing/2014/main" val="2593256155"/>
                  </a:ext>
                </a:extLst>
              </a:tr>
              <a:tr h="645492">
                <a:tc>
                  <a:txBody>
                    <a:bodyPr/>
                    <a:lstStyle/>
                    <a:p>
                      <a:r>
                        <a:rPr lang="it-CH" sz="3000" b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0" marR="0" marT="0" marB="54000"/>
                </a:tc>
                <a:tc>
                  <a:txBody>
                    <a:bodyPr/>
                    <a:lstStyle/>
                    <a:p>
                      <a:r>
                        <a:rPr lang="it-CH" sz="3000">
                          <a:solidFill>
                            <a:schemeClr val="tx1"/>
                          </a:solidFill>
                          <a:latin typeface="+mj-lt"/>
                        </a:rPr>
                        <a:t>Obiettivi: gli obiettivi centrali che intendiamo raggiungere</a:t>
                      </a:r>
                    </a:p>
                    <a:p>
                      <a:r>
                        <a:rPr lang="it-CH" sz="3000">
                          <a:solidFill>
                            <a:schemeClr val="tx1"/>
                          </a:solidFill>
                          <a:latin typeface="+mj-lt"/>
                        </a:rPr>
                        <a:t>entro il 2035</a:t>
                      </a:r>
                    </a:p>
                    <a:p>
                      <a:endParaRPr lang="de-CH" sz="3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54000"/>
                </a:tc>
                <a:extLst>
                  <a:ext uri="{0D108BD9-81ED-4DB2-BD59-A6C34878D82A}">
                    <a16:rowId xmlns:a16="http://schemas.microsoft.com/office/drawing/2014/main" val="969357405"/>
                  </a:ext>
                </a:extLst>
              </a:tr>
              <a:tr h="645492">
                <a:tc>
                  <a:txBody>
                    <a:bodyPr/>
                    <a:lstStyle/>
                    <a:p>
                      <a:r>
                        <a:rPr lang="it-CH" sz="3000" b="0">
                          <a:solidFill>
                            <a:schemeClr val="accent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0" marR="0" marT="0" marB="54000"/>
                </a:tc>
                <a:tc>
                  <a:txBody>
                    <a:bodyPr/>
                    <a:lstStyle/>
                    <a:p>
                      <a:r>
                        <a:rPr lang="it-CH" sz="3000">
                          <a:solidFill>
                            <a:schemeClr val="accent1"/>
                          </a:solidFill>
                          <a:latin typeface="+mj-lt"/>
                        </a:rPr>
                        <a:t>Piano d’azione: le nostre misure concrete</a:t>
                      </a:r>
                    </a:p>
                    <a:p>
                      <a:r>
                        <a:rPr lang="it-CH" sz="3000">
                          <a:solidFill>
                            <a:schemeClr val="accent1"/>
                          </a:solidFill>
                          <a:latin typeface="+mj-lt"/>
                        </a:rPr>
                        <a:t>per il raggiungimento degli obiettivi</a:t>
                      </a:r>
                    </a:p>
                  </a:txBody>
                  <a:tcPr marL="0" marR="0" marT="0" marB="54000"/>
                </a:tc>
                <a:extLst>
                  <a:ext uri="{0D108BD9-81ED-4DB2-BD59-A6C34878D82A}">
                    <a16:rowId xmlns:a16="http://schemas.microsoft.com/office/drawing/2014/main" val="4278880785"/>
                  </a:ext>
                </a:extLst>
              </a:tr>
              <a:tr h="508878">
                <a:tc>
                  <a:txBody>
                    <a:bodyPr/>
                    <a:lstStyle/>
                    <a:p>
                      <a:endParaRPr lang="de-CH" sz="3500" b="0" dirty="0">
                        <a:latin typeface="+mj-lt"/>
                      </a:endParaRPr>
                    </a:p>
                  </a:txBody>
                  <a:tcPr marL="0" marR="0" marT="0" marB="54000"/>
                </a:tc>
                <a:tc>
                  <a:txBody>
                    <a:bodyPr/>
                    <a:lstStyle/>
                    <a:p>
                      <a:endParaRPr lang="de-CH" sz="3500" dirty="0"/>
                    </a:p>
                  </a:txBody>
                  <a:tcPr marL="0" marR="0" marT="0" marB="54000"/>
                </a:tc>
                <a:extLst>
                  <a:ext uri="{0D108BD9-81ED-4DB2-BD59-A6C34878D82A}">
                    <a16:rowId xmlns:a16="http://schemas.microsoft.com/office/drawing/2014/main" val="124508217"/>
                  </a:ext>
                </a:extLst>
              </a:tr>
              <a:tr h="357754">
                <a:tc>
                  <a:txBody>
                    <a:bodyPr/>
                    <a:lstStyle/>
                    <a:p>
                      <a:endParaRPr lang="de-CH" sz="3500" b="0" dirty="0">
                        <a:latin typeface="+mj-lt"/>
                      </a:endParaRPr>
                    </a:p>
                  </a:txBody>
                  <a:tcPr marL="0" marR="0" marT="0" marB="54000"/>
                </a:tc>
                <a:tc>
                  <a:txBody>
                    <a:bodyPr/>
                    <a:lstStyle/>
                    <a:p>
                      <a:endParaRPr lang="de-CH" sz="3500" dirty="0"/>
                    </a:p>
                  </a:txBody>
                  <a:tcPr marL="0" marR="0" marT="0" marB="54000"/>
                </a:tc>
                <a:extLst>
                  <a:ext uri="{0D108BD9-81ED-4DB2-BD59-A6C34878D82A}">
                    <a16:rowId xmlns:a16="http://schemas.microsoft.com/office/drawing/2014/main" val="3624047321"/>
                  </a:ext>
                </a:extLst>
              </a:tr>
              <a:tr h="357754">
                <a:tc>
                  <a:txBody>
                    <a:bodyPr/>
                    <a:lstStyle/>
                    <a:p>
                      <a:endParaRPr lang="de-CH" sz="3500"/>
                    </a:p>
                  </a:txBody>
                  <a:tcPr marL="0" marR="0" marT="0" marB="54000"/>
                </a:tc>
                <a:tc>
                  <a:txBody>
                    <a:bodyPr/>
                    <a:lstStyle/>
                    <a:p>
                      <a:endParaRPr lang="de-CH" sz="3500" dirty="0"/>
                    </a:p>
                  </a:txBody>
                  <a:tcPr marL="0" marR="0" marT="0" marB="54000"/>
                </a:tc>
                <a:extLst>
                  <a:ext uri="{0D108BD9-81ED-4DB2-BD59-A6C34878D82A}">
                    <a16:rowId xmlns:a16="http://schemas.microsoft.com/office/drawing/2014/main" val="4120012825"/>
                  </a:ext>
                </a:extLst>
              </a:tr>
              <a:tr h="324866">
                <a:tc>
                  <a:txBody>
                    <a:bodyPr/>
                    <a:lstStyle/>
                    <a:p>
                      <a:endParaRPr lang="de-CH" sz="3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e-CH" sz="3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74852296"/>
                  </a:ext>
                </a:extLst>
              </a:tr>
            </a:tbl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52A120-7D70-4F3B-B57F-1906DB35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CH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4072218F-6B0E-F999-5F93-C697427B9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CH"/>
              <a:t>Marzo 2024 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4E0FFDD-EC8D-0F73-CD37-A13CDB8BB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/>
              <a:t>Strategia 2035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1E393F2-266C-3E91-02F0-EF088C998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160" y="4964150"/>
            <a:ext cx="1791122" cy="151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44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97CD60-1C38-4C70-A05E-9576E600E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88" y="242646"/>
            <a:ext cx="11198225" cy="1023538"/>
          </a:xfrm>
        </p:spPr>
        <p:txBody>
          <a:bodyPr/>
          <a:lstStyle/>
          <a:p>
            <a:r>
              <a:rPr lang="it-CH" dirty="0"/>
              <a:t>Piano d’azione</a:t>
            </a:r>
            <a:br>
              <a:rPr lang="it-CH" dirty="0"/>
            </a:br>
            <a:r>
              <a:rPr lang="it-CH" dirty="0">
                <a:solidFill>
                  <a:srgbClr val="EC1D23"/>
                </a:solidFill>
              </a:rPr>
              <a:t>Tre misure selezionate per il raggiungimento degli obiettivi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460E1F-9BD6-4F6A-B7BD-A3CBADAB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CH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7B1B438E-E16A-4F98-B203-D14AE4CD8EF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716180" y="4239090"/>
            <a:ext cx="3402378" cy="163050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CH" dirty="0">
                <a:effectLst/>
                <a:latin typeface="Helvetica" pitchFamily="2" charset="0"/>
              </a:rPr>
              <a:t>Test sul campo per la raccolta dei dati di viaggio</a:t>
            </a:r>
          </a:p>
          <a:p>
            <a:pPr lvl="1"/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14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Request</a:t>
            </a:r>
            <a:r>
              <a:rPr lang="it-CH" sz="1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for Information (RFI) per un potenziale offerente di sistemi di rilevamento dei viaggi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1400" dirty="0"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Quali offerenti ci sono? Quanto è matura la tecnologia?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1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Procedura di prova con e senza beacon, check-in/c</a:t>
            </a:r>
            <a:r>
              <a:rPr lang="it-CH" sz="1400" dirty="0"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heck-out, </a:t>
            </a:r>
            <a:r>
              <a:rPr lang="it-CH" sz="1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be-in/be-out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FC9E3740-15C1-4F64-9227-B969A940610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60358" y="4239090"/>
            <a:ext cx="2681206" cy="13605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CH" dirty="0">
                <a:effectLst/>
                <a:latin typeface="Helvetica" pitchFamily="2" charset="0"/>
              </a:rPr>
              <a:t>Test sul campo</a:t>
            </a:r>
            <a:r>
              <a:rPr lang="it-CH" dirty="0">
                <a:latin typeface="Helvetica" pitchFamily="2" charset="0"/>
              </a:rPr>
              <a:t> </a:t>
            </a:r>
            <a:r>
              <a:rPr lang="it-CH" dirty="0" err="1">
                <a:effectLst/>
                <a:latin typeface="Helvetica" pitchFamily="2" charset="0"/>
              </a:rPr>
              <a:t>myRIDE</a:t>
            </a:r>
            <a:endParaRPr lang="it-CH" dirty="0">
              <a:effectLst/>
              <a:latin typeface="Helvetica" pitchFamily="2" charset="0"/>
            </a:endParaRPr>
          </a:p>
          <a:p>
            <a:pPr lvl="1">
              <a:lnSpc>
                <a:spcPct val="100000"/>
              </a:lnSpc>
            </a:pPr>
            <a:endParaRPr lang="de-CH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it-CH" sz="1400" dirty="0">
                <a:latin typeface="Arial" panose="020B0604020202020204" pitchFamily="34" charset="0"/>
              </a:rPr>
              <a:t>Conferma e sviluppo delle funzionalità della tariffa elettronica (prototipo) sulla base dei riscontri della clientela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it-CH" sz="1400" dirty="0">
                <a:latin typeface="Arial" panose="020B0604020202020204" pitchFamily="34" charset="0"/>
              </a:rPr>
              <a:t>Su scala nazionale (</a:t>
            </a:r>
            <a:r>
              <a:rPr lang="it-CH" sz="1400" dirty="0" err="1">
                <a:latin typeface="Arial" panose="020B0604020202020204" pitchFamily="34" charset="0"/>
              </a:rPr>
              <a:t>Closed</a:t>
            </a:r>
            <a:r>
              <a:rPr lang="it-CH" sz="1400" dirty="0">
                <a:latin typeface="Arial" panose="020B0604020202020204" pitchFamily="34" charset="0"/>
              </a:rPr>
              <a:t> User Group) a partire da marzo 2024  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B54E5B5-3719-C994-1F34-B85940F46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027" y="1699452"/>
            <a:ext cx="2079490" cy="234803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F3B3C28-BE4F-834C-B3DE-EDCC1D3AD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192" y="1668812"/>
            <a:ext cx="2258291" cy="232886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5588D5C3-9CB5-F403-93D7-82FAF223B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8" y="1805674"/>
            <a:ext cx="2554966" cy="23288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5E2D06-5219-CFBC-1AD2-B0356DB6A43C}"/>
              </a:ext>
            </a:extLst>
          </p:cNvPr>
          <p:cNvSpPr txBox="1"/>
          <p:nvPr/>
        </p:nvSpPr>
        <p:spPr>
          <a:xfrm>
            <a:off x="658368" y="637336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CH" dirty="0"/>
          </a:p>
        </p:txBody>
      </p:sp>
      <p:sp>
        <p:nvSpPr>
          <p:cNvPr id="8" name="Inhaltsplatzhalter 11">
            <a:extLst>
              <a:ext uri="{FF2B5EF4-FFF2-40B4-BE49-F238E27FC236}">
                <a16:creationId xmlns:a16="http://schemas.microsoft.com/office/drawing/2014/main" id="{A6DEF325-1AAF-77CF-9641-F322384B3171}"/>
              </a:ext>
            </a:extLst>
          </p:cNvPr>
          <p:cNvSpPr txBox="1">
            <a:spLocks/>
          </p:cNvSpPr>
          <p:nvPr/>
        </p:nvSpPr>
        <p:spPr>
          <a:xfrm>
            <a:off x="4259796" y="4228765"/>
            <a:ext cx="2866216" cy="16305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Tx/>
              <a:buNone/>
              <a:defRPr sz="1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5738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4988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415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CH" dirty="0">
                <a:latin typeface="Helvetica" pitchFamily="2" charset="0"/>
              </a:rPr>
              <a:t>Progetto pilota sulla</a:t>
            </a:r>
          </a:p>
          <a:p>
            <a:pPr>
              <a:lnSpc>
                <a:spcPct val="100000"/>
              </a:lnSpc>
            </a:pPr>
            <a:r>
              <a:rPr lang="it-CH" dirty="0">
                <a:latin typeface="Helvetica" pitchFamily="2" charset="0"/>
              </a:rPr>
              <a:t>ripartizione degli introiti AG</a:t>
            </a:r>
          </a:p>
          <a:p>
            <a:pPr lvl="1"/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1400" dirty="0">
                <a:latin typeface="Arial" panose="020B0604020202020204" pitchFamily="34" charset="0"/>
              </a:rPr>
              <a:t>Prova di rilevamento digitale e automatizzato dell’utilizzo dell’AG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1400" dirty="0">
                <a:latin typeface="Arial" panose="020B0604020202020204" pitchFamily="34" charset="0"/>
              </a:rPr>
              <a:t>Durata: da febbraio a fine luglio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1400" dirty="0">
                <a:latin typeface="Arial" panose="020B0604020202020204" pitchFamily="34" charset="0"/>
              </a:rPr>
              <a:t>Utilizzo dei beacon installati nei veicoli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072A03DA-8C6D-58C7-76C2-1B180FD6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CH"/>
              <a:t>Marzo 2024 </a:t>
            </a: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E806EBD0-BE37-18D0-CEBD-B12BF094C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dirty="0"/>
              <a:t>Strategia 2035</a:t>
            </a:r>
          </a:p>
        </p:txBody>
      </p:sp>
    </p:spTree>
    <p:extLst>
      <p:ext uri="{BB962C8B-B14F-4D97-AF65-F5344CB8AC3E}">
        <p14:creationId xmlns:p14="http://schemas.microsoft.com/office/powerpoint/2010/main" val="4002323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32">
            <a:extLst>
              <a:ext uri="{FF2B5EF4-FFF2-40B4-BE49-F238E27FC236}">
                <a16:creationId xmlns:a16="http://schemas.microsoft.com/office/drawing/2014/main" id="{15D0E2D5-8409-E44B-3FB7-BFBCBBE64380}"/>
              </a:ext>
            </a:extLst>
          </p:cNvPr>
          <p:cNvSpPr txBox="1">
            <a:spLocks/>
          </p:cNvSpPr>
          <p:nvPr/>
        </p:nvSpPr>
        <p:spPr>
          <a:xfrm>
            <a:off x="5029580" y="4375341"/>
            <a:ext cx="5386899" cy="673839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lnSpc>
                <a:spcPct val="111800"/>
              </a:lnSpc>
              <a:spcBef>
                <a:spcPts val="95"/>
              </a:spcBef>
            </a:pPr>
            <a:r>
              <a:rPr lang="it-CH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Trovate i materiali nella nostra</a:t>
            </a:r>
            <a:br>
              <a:rPr lang="it-CH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CH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di login su </a:t>
            </a:r>
            <a:r>
              <a:rPr lang="it-CH" sz="2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allianceswisspass.ch/strategia</a:t>
            </a:r>
          </a:p>
        </p:txBody>
      </p:sp>
      <p:sp>
        <p:nvSpPr>
          <p:cNvPr id="8" name="object 132">
            <a:extLst>
              <a:ext uri="{FF2B5EF4-FFF2-40B4-BE49-F238E27FC236}">
                <a16:creationId xmlns:a16="http://schemas.microsoft.com/office/drawing/2014/main" id="{847E36BB-7AA9-B90B-69CE-C91DFD765A2E}"/>
              </a:ext>
            </a:extLst>
          </p:cNvPr>
          <p:cNvSpPr txBox="1">
            <a:spLocks/>
          </p:cNvSpPr>
          <p:nvPr/>
        </p:nvSpPr>
        <p:spPr>
          <a:xfrm>
            <a:off x="5029581" y="2114959"/>
            <a:ext cx="5312665" cy="686663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l">
              <a:lnSpc>
                <a:spcPct val="111800"/>
              </a:lnSpc>
              <a:spcBef>
                <a:spcPts val="95"/>
              </a:spcBef>
            </a:pPr>
            <a:r>
              <a:rPr lang="it-CH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Maggiori informazioni disponibili su</a:t>
            </a:r>
          </a:p>
          <a:p>
            <a:pPr marL="12700" marR="5080" algn="l">
              <a:lnSpc>
                <a:spcPct val="111800"/>
              </a:lnSpc>
              <a:spcBef>
                <a:spcPts val="95"/>
              </a:spcBef>
            </a:pPr>
            <a:r>
              <a:rPr lang="it-CH" sz="2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strategia.allianceswisspass.ch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10466AC-8441-57F5-7BA7-5C52B7ED6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042" y="6069179"/>
            <a:ext cx="5312664" cy="68497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7CFD3F0-4FB0-EE38-39CC-CE39F50A9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2414" y="5454380"/>
            <a:ext cx="2538282" cy="67544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33A8B2E-7475-B952-F6DA-02B432AEB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120" y="5772888"/>
            <a:ext cx="2742435" cy="594838"/>
          </a:xfrm>
          <a:prstGeom prst="rect">
            <a:avLst/>
          </a:prstGeom>
        </p:spPr>
      </p:pic>
      <p:pic>
        <p:nvPicPr>
          <p:cNvPr id="14" name="Grafik 13" descr="Ein Bild, das Muster, Quadrat, Pixel, Kreuzworträtsel enthält.&#10;&#10;Automatisch generierte Beschreibung">
            <a:extLst>
              <a:ext uri="{FF2B5EF4-FFF2-40B4-BE49-F238E27FC236}">
                <a16:creationId xmlns:a16="http://schemas.microsoft.com/office/drawing/2014/main" id="{85DBD1EB-443B-19B7-AE5A-1B53BD323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5631" y="1636587"/>
            <a:ext cx="1394279" cy="1394279"/>
          </a:xfrm>
          <a:prstGeom prst="rect">
            <a:avLst/>
          </a:prstGeom>
        </p:spPr>
      </p:pic>
      <p:pic>
        <p:nvPicPr>
          <p:cNvPr id="7" name="Grafik 6" descr="Ein Bild, das Muster, Quadrat, Pixel, Design enthält.&#10;&#10;Automatisch generierte Beschreibung">
            <a:extLst>
              <a:ext uri="{FF2B5EF4-FFF2-40B4-BE49-F238E27FC236}">
                <a16:creationId xmlns:a16="http://schemas.microsoft.com/office/drawing/2014/main" id="{B8AEB09A-BCE4-781F-5740-C7D39133B8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1454" y="3862573"/>
            <a:ext cx="1402631" cy="140263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DA8FDDE-5902-AA70-FBEC-D30C98FFCD17}"/>
              </a:ext>
            </a:extLst>
          </p:cNvPr>
          <p:cNvSpPr txBox="1"/>
          <p:nvPr/>
        </p:nvSpPr>
        <p:spPr>
          <a:xfrm>
            <a:off x="8875703" y="3372877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CH"/>
              <a:t>    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85DD803-D7AB-AF1E-DA08-4CA5174FA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3274-31C9-E742-979F-EAB76FE4B6BA}" type="slidenum">
              <a:rPr lang="en-CH" smtClean="0"/>
              <a:t>28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08081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platzhalter 12" descr="Ein Bild, das Himmel, Wasser, draußen, Boot enthält.&#10;&#10;Automatisch generierte Beschreibung">
            <a:extLst>
              <a:ext uri="{FF2B5EF4-FFF2-40B4-BE49-F238E27FC236}">
                <a16:creationId xmlns:a16="http://schemas.microsoft.com/office/drawing/2014/main" id="{D6A68EFB-370B-26B5-A911-C63A9F64912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601D2DFD-C84C-486F-B5F1-8A431EF72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92896"/>
            <a:ext cx="11136560" cy="2304256"/>
          </a:xfrm>
        </p:spPr>
        <p:txBody>
          <a:bodyPr/>
          <a:lstStyle/>
          <a:p>
            <a:r>
              <a:rPr lang="it-CH"/>
              <a:t>Strategia 2035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476586EE-260A-43EF-8BAA-8E4E771ED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888" y="3912849"/>
            <a:ext cx="5413718" cy="616627"/>
          </a:xfrm>
        </p:spPr>
        <p:txBody>
          <a:bodyPr/>
          <a:lstStyle/>
          <a:p>
            <a:r>
              <a:rPr lang="it-CH" sz="2000"/>
              <a:t>Maggiori informazioni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058066C-3D30-4951-914A-89855BE606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901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D6C8362-B350-1EBE-001A-C9B9045E1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498" y="5589240"/>
            <a:ext cx="1728192" cy="55108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B2D10BC-B6F3-4B3D-982A-E433058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Programma</a:t>
            </a:r>
            <a:br>
              <a:rPr lang="it-CH"/>
            </a:br>
            <a:r>
              <a:rPr lang="it-CH">
                <a:solidFill>
                  <a:srgbClr val="EC1D23"/>
                </a:solidFill>
              </a:rPr>
              <a:t>La nostra tabella di marcia per oggi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0A94BD8C-73F2-4D54-B21C-1F88B3D740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025043"/>
              </p:ext>
            </p:extLst>
          </p:nvPr>
        </p:nvGraphicFramePr>
        <p:xfrm>
          <a:off x="489995" y="1916832"/>
          <a:ext cx="11205117" cy="56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6544">
                  <a:extLst>
                    <a:ext uri="{9D8B030D-6E8A-4147-A177-3AD203B41FA5}">
                      <a16:colId xmlns:a16="http://schemas.microsoft.com/office/drawing/2014/main" val="2176069974"/>
                    </a:ext>
                  </a:extLst>
                </a:gridCol>
                <a:gridCol w="10718573">
                  <a:extLst>
                    <a:ext uri="{9D8B030D-6E8A-4147-A177-3AD203B41FA5}">
                      <a16:colId xmlns:a16="http://schemas.microsoft.com/office/drawing/2014/main" val="1640685506"/>
                    </a:ext>
                  </a:extLst>
                </a:gridCol>
              </a:tblGrid>
              <a:tr h="645492">
                <a:tc>
                  <a:txBody>
                    <a:bodyPr/>
                    <a:lstStyle/>
                    <a:p>
                      <a:r>
                        <a:rPr lang="it-CH" sz="3000" b="0">
                          <a:solidFill>
                            <a:srgbClr val="FF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54000"/>
                </a:tc>
                <a:tc>
                  <a:txBody>
                    <a:bodyPr/>
                    <a:lstStyle/>
                    <a:p>
                      <a:r>
                        <a:rPr lang="it-CH" sz="3000">
                          <a:solidFill>
                            <a:srgbClr val="FF0000"/>
                          </a:solidFill>
                          <a:latin typeface="+mj-lt"/>
                        </a:rPr>
                        <a:t>Linee guida: il nostro atteggiamento comune</a:t>
                      </a:r>
                    </a:p>
                    <a:p>
                      <a:endParaRPr lang="de-CH" sz="3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0" marR="0" marT="0" marB="54000"/>
                </a:tc>
                <a:extLst>
                  <a:ext uri="{0D108BD9-81ED-4DB2-BD59-A6C34878D82A}">
                    <a16:rowId xmlns:a16="http://schemas.microsoft.com/office/drawing/2014/main" val="2593256155"/>
                  </a:ext>
                </a:extLst>
              </a:tr>
              <a:tr h="645492">
                <a:tc>
                  <a:txBody>
                    <a:bodyPr/>
                    <a:lstStyle/>
                    <a:p>
                      <a:r>
                        <a:rPr lang="it-CH" sz="3000" b="0">
                          <a:latin typeface="+mj-lt"/>
                        </a:rPr>
                        <a:t>2</a:t>
                      </a:r>
                    </a:p>
                  </a:txBody>
                  <a:tcPr marL="0" marR="0" marT="0" marB="54000"/>
                </a:tc>
                <a:tc>
                  <a:txBody>
                    <a:bodyPr/>
                    <a:lstStyle/>
                    <a:p>
                      <a:r>
                        <a:rPr lang="it-CH" sz="3000">
                          <a:latin typeface="+mj-lt"/>
                        </a:rPr>
                        <a:t>Obiettivi: </a:t>
                      </a:r>
                      <a:r>
                        <a:rPr lang="it-CH" sz="3000">
                          <a:solidFill>
                            <a:schemeClr val="tx1"/>
                          </a:solidFill>
                          <a:latin typeface="+mj-lt"/>
                        </a:rPr>
                        <a:t>gli obiettivi centrali che intendiamo raggiungere</a:t>
                      </a:r>
                    </a:p>
                    <a:p>
                      <a:r>
                        <a:rPr lang="it-CH" sz="3000">
                          <a:solidFill>
                            <a:schemeClr val="tx1"/>
                          </a:solidFill>
                          <a:latin typeface="+mj-lt"/>
                        </a:rPr>
                        <a:t>entro il 2035</a:t>
                      </a:r>
                    </a:p>
                    <a:p>
                      <a:endParaRPr lang="de-CH" sz="3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54000"/>
                </a:tc>
                <a:extLst>
                  <a:ext uri="{0D108BD9-81ED-4DB2-BD59-A6C34878D82A}">
                    <a16:rowId xmlns:a16="http://schemas.microsoft.com/office/drawing/2014/main" val="969357405"/>
                  </a:ext>
                </a:extLst>
              </a:tr>
              <a:tr h="645492">
                <a:tc>
                  <a:txBody>
                    <a:bodyPr/>
                    <a:lstStyle/>
                    <a:p>
                      <a:r>
                        <a:rPr lang="it-CH" sz="3000" b="0">
                          <a:latin typeface="+mj-lt"/>
                        </a:rPr>
                        <a:t>3</a:t>
                      </a:r>
                    </a:p>
                  </a:txBody>
                  <a:tcPr marL="0" marR="0" marT="0" marB="54000"/>
                </a:tc>
                <a:tc>
                  <a:txBody>
                    <a:bodyPr/>
                    <a:lstStyle/>
                    <a:p>
                      <a:r>
                        <a:rPr lang="it-CH" sz="3000">
                          <a:latin typeface="+mj-lt"/>
                        </a:rPr>
                        <a:t>Piano d’azione</a:t>
                      </a:r>
                      <a:r>
                        <a:rPr lang="it-CH" sz="3000">
                          <a:solidFill>
                            <a:schemeClr val="tx1"/>
                          </a:solidFill>
                          <a:latin typeface="+mj-lt"/>
                        </a:rPr>
                        <a:t>: le nostre misure concrete</a:t>
                      </a:r>
                    </a:p>
                    <a:p>
                      <a:r>
                        <a:rPr lang="it-CH" sz="3000">
                          <a:solidFill>
                            <a:schemeClr val="tx1"/>
                          </a:solidFill>
                          <a:latin typeface="+mj-lt"/>
                        </a:rPr>
                        <a:t>per il raggiungimento degli obiettivi</a:t>
                      </a:r>
                    </a:p>
                  </a:txBody>
                  <a:tcPr marL="0" marR="0" marT="0" marB="54000"/>
                </a:tc>
                <a:extLst>
                  <a:ext uri="{0D108BD9-81ED-4DB2-BD59-A6C34878D82A}">
                    <a16:rowId xmlns:a16="http://schemas.microsoft.com/office/drawing/2014/main" val="4278880785"/>
                  </a:ext>
                </a:extLst>
              </a:tr>
              <a:tr h="508878">
                <a:tc>
                  <a:txBody>
                    <a:bodyPr/>
                    <a:lstStyle/>
                    <a:p>
                      <a:endParaRPr lang="de-CH" sz="3500" b="0" dirty="0">
                        <a:latin typeface="+mj-lt"/>
                      </a:endParaRPr>
                    </a:p>
                  </a:txBody>
                  <a:tcPr marL="0" marR="0" marT="0" marB="54000"/>
                </a:tc>
                <a:tc>
                  <a:txBody>
                    <a:bodyPr/>
                    <a:lstStyle/>
                    <a:p>
                      <a:endParaRPr lang="de-CH" sz="3500" dirty="0"/>
                    </a:p>
                  </a:txBody>
                  <a:tcPr marL="0" marR="0" marT="0" marB="54000"/>
                </a:tc>
                <a:extLst>
                  <a:ext uri="{0D108BD9-81ED-4DB2-BD59-A6C34878D82A}">
                    <a16:rowId xmlns:a16="http://schemas.microsoft.com/office/drawing/2014/main" val="124508217"/>
                  </a:ext>
                </a:extLst>
              </a:tr>
              <a:tr h="357754">
                <a:tc>
                  <a:txBody>
                    <a:bodyPr/>
                    <a:lstStyle/>
                    <a:p>
                      <a:endParaRPr lang="de-CH" sz="3500" b="0" dirty="0">
                        <a:latin typeface="+mj-lt"/>
                      </a:endParaRPr>
                    </a:p>
                  </a:txBody>
                  <a:tcPr marL="0" marR="0" marT="0" marB="54000"/>
                </a:tc>
                <a:tc>
                  <a:txBody>
                    <a:bodyPr/>
                    <a:lstStyle/>
                    <a:p>
                      <a:endParaRPr lang="de-CH" sz="3500" dirty="0"/>
                    </a:p>
                  </a:txBody>
                  <a:tcPr marL="0" marR="0" marT="0" marB="54000"/>
                </a:tc>
                <a:extLst>
                  <a:ext uri="{0D108BD9-81ED-4DB2-BD59-A6C34878D82A}">
                    <a16:rowId xmlns:a16="http://schemas.microsoft.com/office/drawing/2014/main" val="3624047321"/>
                  </a:ext>
                </a:extLst>
              </a:tr>
              <a:tr h="357754">
                <a:tc>
                  <a:txBody>
                    <a:bodyPr/>
                    <a:lstStyle/>
                    <a:p>
                      <a:endParaRPr lang="de-CH" sz="3500"/>
                    </a:p>
                  </a:txBody>
                  <a:tcPr marL="0" marR="0" marT="0" marB="54000"/>
                </a:tc>
                <a:tc>
                  <a:txBody>
                    <a:bodyPr/>
                    <a:lstStyle/>
                    <a:p>
                      <a:endParaRPr lang="de-CH" sz="3500" dirty="0"/>
                    </a:p>
                  </a:txBody>
                  <a:tcPr marL="0" marR="0" marT="0" marB="54000"/>
                </a:tc>
                <a:extLst>
                  <a:ext uri="{0D108BD9-81ED-4DB2-BD59-A6C34878D82A}">
                    <a16:rowId xmlns:a16="http://schemas.microsoft.com/office/drawing/2014/main" val="4120012825"/>
                  </a:ext>
                </a:extLst>
              </a:tr>
              <a:tr h="324866">
                <a:tc>
                  <a:txBody>
                    <a:bodyPr/>
                    <a:lstStyle/>
                    <a:p>
                      <a:endParaRPr lang="de-CH" sz="3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e-CH" sz="3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74852296"/>
                  </a:ext>
                </a:extLst>
              </a:tr>
            </a:tbl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52A120-7D70-4F3B-B57F-1906DB35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CH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1957BB-2CD2-BCFE-2309-F72613960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6777" y="5427138"/>
            <a:ext cx="1178891" cy="104162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19B6E03-066B-C52E-51F5-2BDF0DF08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6860" y="5580882"/>
            <a:ext cx="2015873" cy="660002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9CB7214-0E91-5478-232F-B7131DE64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CH"/>
              <a:t>Marzo 2024 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C6ED66F1-9F36-59DA-76F3-78FCCF7F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/>
              <a:t>Strategia 2035</a:t>
            </a:r>
          </a:p>
        </p:txBody>
      </p:sp>
    </p:spTree>
    <p:extLst>
      <p:ext uri="{BB962C8B-B14F-4D97-AF65-F5344CB8AC3E}">
        <p14:creationId xmlns:p14="http://schemas.microsoft.com/office/powerpoint/2010/main" val="2918905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CA6696-62A5-1397-E14A-E44435574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März 2024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3FC6103-085D-0454-D9A2-F0DDA0B84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Strategie 2035</a:t>
            </a:r>
          </a:p>
        </p:txBody>
      </p:sp>
      <p:sp>
        <p:nvSpPr>
          <p:cNvPr id="2" name="Titel 5">
            <a:extLst>
              <a:ext uri="{FF2B5EF4-FFF2-40B4-BE49-F238E27FC236}">
                <a16:creationId xmlns:a16="http://schemas.microsoft.com/office/drawing/2014/main" id="{45F146D6-D4C9-2B0A-190B-A234C2258FDE}"/>
              </a:ext>
            </a:extLst>
          </p:cNvPr>
          <p:cNvSpPr txBox="1">
            <a:spLocks/>
          </p:cNvSpPr>
          <p:nvPr/>
        </p:nvSpPr>
        <p:spPr>
          <a:xfrm>
            <a:off x="494148" y="565824"/>
            <a:ext cx="11198225" cy="70242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spc="-2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36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Sviluppo della strategia 2035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3600" b="0" i="0" u="none" strike="noStrike" cap="none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Processo di elaborazione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558C818-6013-E1B9-FACF-EEC9F7EDE9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4095" y="722374"/>
            <a:ext cx="1252175" cy="67884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81DB3E-3A96-7687-F34A-24796FDA3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712" y="173010"/>
            <a:ext cx="1241600" cy="68807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DF3A56B-C82D-0723-486C-7A298A3AE8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600" y="541029"/>
            <a:ext cx="1241784" cy="67301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356D7D56-315F-88A9-3A56-6F1DA5A506BD}"/>
              </a:ext>
            </a:extLst>
          </p:cNvPr>
          <p:cNvSpPr/>
          <p:nvPr/>
        </p:nvSpPr>
        <p:spPr>
          <a:xfrm>
            <a:off x="9755690" y="451958"/>
            <a:ext cx="390760" cy="67301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72000" rIns="72000" bIns="36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C00C694-3E7F-8073-11F7-7420334857E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454790" y="121249"/>
            <a:ext cx="1203828" cy="1157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82C3C14-0A4B-48BB-B95C-FFF935A09D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8543" y="347847"/>
            <a:ext cx="1227637" cy="66978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16F60D3-42C2-8038-A096-5FDB4AE87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CH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2" name="Tabelle 2">
            <a:extLst>
              <a:ext uri="{FF2B5EF4-FFF2-40B4-BE49-F238E27FC236}">
                <a16:creationId xmlns:a16="http://schemas.microsoft.com/office/drawing/2014/main" id="{F41F8C2D-E058-56B8-4D2A-4E73872C2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105362"/>
              </p:ext>
            </p:extLst>
          </p:nvPr>
        </p:nvGraphicFramePr>
        <p:xfrm>
          <a:off x="496888" y="1657176"/>
          <a:ext cx="11195485" cy="440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865">
                  <a:extLst>
                    <a:ext uri="{9D8B030D-6E8A-4147-A177-3AD203B41FA5}">
                      <a16:colId xmlns:a16="http://schemas.microsoft.com/office/drawing/2014/main" val="412697787"/>
                    </a:ext>
                  </a:extLst>
                </a:gridCol>
                <a:gridCol w="545980">
                  <a:extLst>
                    <a:ext uri="{9D8B030D-6E8A-4147-A177-3AD203B41FA5}">
                      <a16:colId xmlns:a16="http://schemas.microsoft.com/office/drawing/2014/main" val="829963565"/>
                    </a:ext>
                  </a:extLst>
                </a:gridCol>
                <a:gridCol w="545980">
                  <a:extLst>
                    <a:ext uri="{9D8B030D-6E8A-4147-A177-3AD203B41FA5}">
                      <a16:colId xmlns:a16="http://schemas.microsoft.com/office/drawing/2014/main" val="2883881403"/>
                    </a:ext>
                  </a:extLst>
                </a:gridCol>
                <a:gridCol w="545980">
                  <a:extLst>
                    <a:ext uri="{9D8B030D-6E8A-4147-A177-3AD203B41FA5}">
                      <a16:colId xmlns:a16="http://schemas.microsoft.com/office/drawing/2014/main" val="1915541264"/>
                    </a:ext>
                  </a:extLst>
                </a:gridCol>
                <a:gridCol w="545980">
                  <a:extLst>
                    <a:ext uri="{9D8B030D-6E8A-4147-A177-3AD203B41FA5}">
                      <a16:colId xmlns:a16="http://schemas.microsoft.com/office/drawing/2014/main" val="4071752524"/>
                    </a:ext>
                  </a:extLst>
                </a:gridCol>
                <a:gridCol w="545980">
                  <a:extLst>
                    <a:ext uri="{9D8B030D-6E8A-4147-A177-3AD203B41FA5}">
                      <a16:colId xmlns:a16="http://schemas.microsoft.com/office/drawing/2014/main" val="2112055403"/>
                    </a:ext>
                  </a:extLst>
                </a:gridCol>
                <a:gridCol w="545980">
                  <a:extLst>
                    <a:ext uri="{9D8B030D-6E8A-4147-A177-3AD203B41FA5}">
                      <a16:colId xmlns:a16="http://schemas.microsoft.com/office/drawing/2014/main" val="1472456364"/>
                    </a:ext>
                  </a:extLst>
                </a:gridCol>
                <a:gridCol w="545980">
                  <a:extLst>
                    <a:ext uri="{9D8B030D-6E8A-4147-A177-3AD203B41FA5}">
                      <a16:colId xmlns:a16="http://schemas.microsoft.com/office/drawing/2014/main" val="2953110251"/>
                    </a:ext>
                  </a:extLst>
                </a:gridCol>
                <a:gridCol w="545980">
                  <a:extLst>
                    <a:ext uri="{9D8B030D-6E8A-4147-A177-3AD203B41FA5}">
                      <a16:colId xmlns:a16="http://schemas.microsoft.com/office/drawing/2014/main" val="3392030178"/>
                    </a:ext>
                  </a:extLst>
                </a:gridCol>
                <a:gridCol w="545980">
                  <a:extLst>
                    <a:ext uri="{9D8B030D-6E8A-4147-A177-3AD203B41FA5}">
                      <a16:colId xmlns:a16="http://schemas.microsoft.com/office/drawing/2014/main" val="1180714332"/>
                    </a:ext>
                  </a:extLst>
                </a:gridCol>
                <a:gridCol w="545980">
                  <a:extLst>
                    <a:ext uri="{9D8B030D-6E8A-4147-A177-3AD203B41FA5}">
                      <a16:colId xmlns:a16="http://schemas.microsoft.com/office/drawing/2014/main" val="1709505949"/>
                    </a:ext>
                  </a:extLst>
                </a:gridCol>
                <a:gridCol w="545980">
                  <a:extLst>
                    <a:ext uri="{9D8B030D-6E8A-4147-A177-3AD203B41FA5}">
                      <a16:colId xmlns:a16="http://schemas.microsoft.com/office/drawing/2014/main" val="946726026"/>
                    </a:ext>
                  </a:extLst>
                </a:gridCol>
                <a:gridCol w="545980">
                  <a:extLst>
                    <a:ext uri="{9D8B030D-6E8A-4147-A177-3AD203B41FA5}">
                      <a16:colId xmlns:a16="http://schemas.microsoft.com/office/drawing/2014/main" val="3233229748"/>
                    </a:ext>
                  </a:extLst>
                </a:gridCol>
                <a:gridCol w="545980">
                  <a:extLst>
                    <a:ext uri="{9D8B030D-6E8A-4147-A177-3AD203B41FA5}">
                      <a16:colId xmlns:a16="http://schemas.microsoft.com/office/drawing/2014/main" val="4107982759"/>
                    </a:ext>
                  </a:extLst>
                </a:gridCol>
                <a:gridCol w="545980">
                  <a:extLst>
                    <a:ext uri="{9D8B030D-6E8A-4147-A177-3AD203B41FA5}">
                      <a16:colId xmlns:a16="http://schemas.microsoft.com/office/drawing/2014/main" val="400558338"/>
                    </a:ext>
                  </a:extLst>
                </a:gridCol>
                <a:gridCol w="545980">
                  <a:extLst>
                    <a:ext uri="{9D8B030D-6E8A-4147-A177-3AD203B41FA5}">
                      <a16:colId xmlns:a16="http://schemas.microsoft.com/office/drawing/2014/main" val="1262585329"/>
                    </a:ext>
                  </a:extLst>
                </a:gridCol>
                <a:gridCol w="545980">
                  <a:extLst>
                    <a:ext uri="{9D8B030D-6E8A-4147-A177-3AD203B41FA5}">
                      <a16:colId xmlns:a16="http://schemas.microsoft.com/office/drawing/2014/main" val="1874640658"/>
                    </a:ext>
                  </a:extLst>
                </a:gridCol>
                <a:gridCol w="545980">
                  <a:extLst>
                    <a:ext uri="{9D8B030D-6E8A-4147-A177-3AD203B41FA5}">
                      <a16:colId xmlns:a16="http://schemas.microsoft.com/office/drawing/2014/main" val="4101979046"/>
                    </a:ext>
                  </a:extLst>
                </a:gridCol>
                <a:gridCol w="545980">
                  <a:extLst>
                    <a:ext uri="{9D8B030D-6E8A-4147-A177-3AD203B41FA5}">
                      <a16:colId xmlns:a16="http://schemas.microsoft.com/office/drawing/2014/main" val="1433457982"/>
                    </a:ext>
                  </a:extLst>
                </a:gridCol>
                <a:gridCol w="545980">
                  <a:extLst>
                    <a:ext uri="{9D8B030D-6E8A-4147-A177-3AD203B41FA5}">
                      <a16:colId xmlns:a16="http://schemas.microsoft.com/office/drawing/2014/main" val="3888647167"/>
                    </a:ext>
                  </a:extLst>
                </a:gridCol>
              </a:tblGrid>
              <a:tr h="216000">
                <a:tc rowSpan="2">
                  <a:txBody>
                    <a:bodyPr/>
                    <a:lstStyle/>
                    <a:p>
                      <a:r>
                        <a:rPr lang="it-CH" sz="1050" b="1">
                          <a:solidFill>
                            <a:schemeClr val="tx1"/>
                          </a:solidFill>
                        </a:rPr>
                        <a:t>Scadenza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CH" sz="105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Maggio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CH" sz="105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Giugno 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de-CH" sz="1100" b="0"/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CH" sz="105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Luglio 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CH" sz="105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Settembre 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CH" sz="105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Ott.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CH" sz="105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Novembre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it-CH" sz="1100" b="0"/>
                        <a:t>LUG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mpd="sng"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CH" sz="105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Dicembre 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CH" sz="105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Feb.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704892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r>
                        <a:rPr lang="it-CH" sz="1050" b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Organo</a:t>
                      </a:r>
                    </a:p>
                  </a:txBody>
                  <a:tcPr marL="36000" marR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05.05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23.05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01.06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21.06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29.06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04.07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01.09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13.09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14.09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25.10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30.10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03.11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10.11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16.11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30.11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29.11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11.12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15.12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1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02.02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854978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1050" b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Rilevamento delle esigenze e altre analisi </a:t>
                      </a:r>
                    </a:p>
                  </a:txBody>
                  <a:tcPr marL="36000" marR="3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9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Gruppo di esperti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+mn-cs"/>
                        </a:rPr>
                        <a:t>🗪</a:t>
                      </a:r>
                      <a:endParaRPr lang="it-CH" sz="2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9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Sounding board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2400" dirty="0">
                          <a:latin typeface="Segoe UI Symbol" panose="020B0502040204020203" pitchFamily="34" charset="0"/>
                          <a:ea typeface="Segoe UI Symbol" panose="020B0502040204020203" pitchFamily="34" charset="0"/>
                          <a:sym typeface="Webdings" panose="05030102010509060703" pitchFamily="18" charset="2"/>
                        </a:rPr>
                        <a:t></a:t>
                      </a:r>
                    </a:p>
                  </a:txBody>
                  <a:tcPr marL="18000" marR="18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CH" sz="85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Commissione Strategia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2400" dirty="0">
                          <a:latin typeface="Segoe UI Symbol" panose="020B0502040204020203" pitchFamily="34" charset="0"/>
                          <a:ea typeface="Segoe UI Symbol" panose="020B0502040204020203" pitchFamily="34" charset="0"/>
                          <a:sym typeface="Webdings" panose="05030102010509060703" pitchFamily="18" charset="2"/>
                        </a:rPr>
                        <a:t>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9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Consiglio strategico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2400" dirty="0">
                          <a:latin typeface="Segoe UI Symbol" panose="020B0502040204020203" pitchFamily="34" charset="0"/>
                          <a:ea typeface="Segoe UI Symbol" panose="020B0502040204020203" pitchFamily="34" charset="0"/>
                          <a:sym typeface="Webdings" panose="05030102010509060703" pitchFamily="18" charset="2"/>
                        </a:rPr>
                        <a:t></a:t>
                      </a:r>
                    </a:p>
                  </a:txBody>
                  <a:tcPr marL="18000" marR="18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900"/>
                    </a:p>
                  </a:txBody>
                  <a:tcPr marL="18000" marR="18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900"/>
                    </a:p>
                  </a:txBody>
                  <a:tcPr marL="18000" marR="18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900"/>
                    </a:p>
                  </a:txBody>
                  <a:tcPr marL="18000" marR="18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900"/>
                    </a:p>
                  </a:txBody>
                  <a:tcPr marL="18000" marR="18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900"/>
                    </a:p>
                  </a:txBody>
                  <a:tcPr marL="18000" marR="18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900"/>
                    </a:p>
                  </a:txBody>
                  <a:tcPr marL="18000" marR="18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900"/>
                    </a:p>
                  </a:txBody>
                  <a:tcPr marL="18000" marR="18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900"/>
                    </a:p>
                  </a:txBody>
                  <a:tcPr marL="18000" marR="18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900"/>
                    </a:p>
                  </a:txBody>
                  <a:tcPr marL="18000" marR="18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900"/>
                    </a:p>
                  </a:txBody>
                  <a:tcPr marL="18000" marR="18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900"/>
                    </a:p>
                  </a:txBody>
                  <a:tcPr marL="18000" marR="18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900"/>
                    </a:p>
                  </a:txBody>
                  <a:tcPr marL="18000" marR="18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900"/>
                    </a:p>
                  </a:txBody>
                  <a:tcPr marL="18000" marR="18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900"/>
                    </a:p>
                  </a:txBody>
                  <a:tcPr marL="18000" marR="18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10322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CH" sz="1050" b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Linee guida</a:t>
                      </a:r>
                    </a:p>
                  </a:txBody>
                  <a:tcPr marL="36000" marR="3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9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Sounding board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400" noProof="0" dirty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🛠</a:t>
                      </a:r>
                      <a:endParaRPr kumimoji="0" lang="fr-C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CH" sz="850" b="0" i="0" u="none" strike="noStrike" cap="none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Commissione Strategia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2400">
                          <a:latin typeface="Segoe UI Symbol" panose="020B0502040204020203" pitchFamily="34" charset="0"/>
                          <a:ea typeface="Segoe UI Symbol" panose="020B0502040204020203" pitchFamily="34" charset="0"/>
                          <a:sym typeface="Webdings" panose="05030102010509060703" pitchFamily="18" charset="2"/>
                        </a:rPr>
                        <a:t></a:t>
                      </a:r>
                    </a:p>
                  </a:txBody>
                  <a:tcPr marL="0" marR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9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Consiglio strategico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400" noProof="0" dirty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🛠</a:t>
                      </a:r>
                      <a:endParaRPr kumimoji="0" lang="fr-C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CH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Gruppo di esperti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CH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2400" dirty="0">
                          <a:latin typeface="Segoe UI Symbol" panose="020B0502040204020203" pitchFamily="34" charset="0"/>
                          <a:ea typeface="Segoe UI Symbol" panose="020B0502040204020203" pitchFamily="34" charset="0"/>
                          <a:sym typeface="Webdings" panose="05030102010509060703" pitchFamily="18" charset="2"/>
                        </a:rPr>
                        <a:t></a:t>
                      </a: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9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Sounding board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+mn-cs"/>
                        </a:rPr>
                        <a:t>🗪</a:t>
                      </a:r>
                      <a:endParaRPr kumimoji="0" lang="fr-C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9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Consiglio strategico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400" noProof="0" dirty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☑</a:t>
                      </a:r>
                      <a:endParaRPr kumimoji="0" lang="fr-C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9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KKI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2400" dirty="0">
                          <a:latin typeface="Segoe UI Symbol" panose="020B0502040204020203" pitchFamily="34" charset="0"/>
                          <a:ea typeface="Segoe UI Symbol" panose="020B0502040204020203" pitchFamily="34" charset="0"/>
                          <a:sym typeface="Webdings" panose="05030102010509060703" pitchFamily="18" charset="2"/>
                        </a:rPr>
                        <a:t></a:t>
                      </a: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9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KoV</a:t>
                      </a: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2400" dirty="0">
                          <a:latin typeface="Segoe UI Symbol" panose="020B0502040204020203" pitchFamily="34" charset="0"/>
                          <a:ea typeface="Segoe UI Symbol" panose="020B0502040204020203" pitchFamily="34" charset="0"/>
                          <a:sym typeface="Webdings" panose="05030102010509060703" pitchFamily="18" charset="2"/>
                        </a:rPr>
                        <a:t></a:t>
                      </a: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9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KoM</a:t>
                      </a: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2400" dirty="0">
                          <a:latin typeface="Segoe UI Symbol" panose="020B0502040204020203" pitchFamily="34" charset="0"/>
                          <a:ea typeface="Segoe UI Symbol" panose="020B0502040204020203" pitchFamily="34" charset="0"/>
                          <a:sym typeface="Webdings" panose="05030102010509060703" pitchFamily="18" charset="2"/>
                        </a:rPr>
                        <a:t></a:t>
                      </a: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073445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r>
                        <a:rPr lang="it-CH" sz="1050" b="1"/>
                        <a:t>Visione  </a:t>
                      </a:r>
                    </a:p>
                  </a:txBody>
                  <a:tcPr marL="36000" marR="3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9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Sounding board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400" noProof="0" dirty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🛠</a:t>
                      </a:r>
                      <a:endParaRPr kumimoji="0" lang="fr-C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CH" sz="850" b="0" i="0" u="none" strike="noStrike" cap="none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Commissione Strategia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2400">
                          <a:latin typeface="Segoe UI Symbol" panose="020B0502040204020203" pitchFamily="34" charset="0"/>
                          <a:ea typeface="Segoe UI Symbol" panose="020B0502040204020203" pitchFamily="34" charset="0"/>
                          <a:sym typeface="Webdings" panose="05030102010509060703" pitchFamily="18" charset="2"/>
                        </a:rPr>
                        <a:t></a:t>
                      </a:r>
                    </a:p>
                  </a:txBody>
                  <a:tcPr marL="0" marR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9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Consiglio strategico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400" noProof="0" dirty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🛠</a:t>
                      </a:r>
                      <a:endParaRPr kumimoji="0" lang="fr-C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CH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Gruppo di esperti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CH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2400" dirty="0">
                          <a:latin typeface="Segoe UI Symbol" panose="020B0502040204020203" pitchFamily="34" charset="0"/>
                          <a:ea typeface="Segoe UI Symbol" panose="020B0502040204020203" pitchFamily="34" charset="0"/>
                          <a:sym typeface="Webdings" panose="05030102010509060703" pitchFamily="18" charset="2"/>
                        </a:rPr>
                        <a:t></a:t>
                      </a: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9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Sounding board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+mn-cs"/>
                        </a:rPr>
                        <a:t>🗪</a:t>
                      </a:r>
                      <a:endParaRPr kumimoji="0" lang="fr-C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900"/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9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Consiglio strategico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400" noProof="0" dirty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☑</a:t>
                      </a:r>
                      <a:endParaRPr kumimoji="0" lang="fr-C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900"/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9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KKI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2400" dirty="0">
                          <a:latin typeface="Segoe UI Symbol" panose="020B0502040204020203" pitchFamily="34" charset="0"/>
                          <a:ea typeface="Segoe UI Symbol" panose="020B0502040204020203" pitchFamily="34" charset="0"/>
                          <a:sym typeface="Webdings" panose="05030102010509060703" pitchFamily="18" charset="2"/>
                        </a:rPr>
                        <a:t></a:t>
                      </a: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9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KoV</a:t>
                      </a: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Webdings" panose="05030102010509060703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2400" dirty="0">
                          <a:latin typeface="Segoe UI Symbol" panose="020B0502040204020203" pitchFamily="34" charset="0"/>
                          <a:ea typeface="Segoe UI Symbol" panose="020B0502040204020203" pitchFamily="34" charset="0"/>
                          <a:sym typeface="Webdings" panose="05030102010509060703" pitchFamily="18" charset="2"/>
                        </a:rPr>
                        <a:t></a:t>
                      </a: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9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KoM</a:t>
                      </a: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Webdings" panose="05030102010509060703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2400" dirty="0">
                          <a:latin typeface="Segoe UI Symbol" panose="020B0502040204020203" pitchFamily="34" charset="0"/>
                          <a:ea typeface="Segoe UI Symbol" panose="020B0502040204020203" pitchFamily="34" charset="0"/>
                          <a:sym typeface="Webdings" panose="05030102010509060703" pitchFamily="18" charset="2"/>
                        </a:rPr>
                        <a:t></a:t>
                      </a: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900"/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900"/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900"/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900"/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900"/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CH" sz="900"/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915474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r>
                        <a:rPr lang="it-CH" sz="1050" b="1"/>
                        <a:t>Indirizzi strategici </a:t>
                      </a:r>
                    </a:p>
                  </a:txBody>
                  <a:tcPr marL="36000" marR="3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9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CH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Gruppo di esperti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CH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400" noProof="0" dirty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🛠</a:t>
                      </a:r>
                      <a:endParaRPr kumimoji="0" lang="it-CH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CH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9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Sounding board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+mn-cs"/>
                        </a:rPr>
                        <a:t>🗪</a:t>
                      </a:r>
                      <a:endParaRPr kumimoji="0" lang="fr-C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CH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Gruppo di esperti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CH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400" noProof="0" dirty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🛠</a:t>
                      </a:r>
                      <a:endParaRPr kumimoji="0" lang="fr-C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CH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Consiglio strategico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CH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CH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+mn-cs"/>
                          <a:sym typeface="Webdings" panose="05030102010509060703" pitchFamily="18" charset="2"/>
                        </a:rPr>
                        <a:t></a:t>
                      </a: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9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Sounding board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+mn-cs"/>
                        </a:rPr>
                        <a:t>🗪</a:t>
                      </a:r>
                      <a:endParaRPr kumimoji="0" lang="fr-C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9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KKI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2400" dirty="0">
                          <a:latin typeface="Segoe UI Symbol" panose="020B0502040204020203" pitchFamily="34" charset="0"/>
                          <a:ea typeface="Segoe UI Symbol" panose="020B0502040204020203" pitchFamily="34" charset="0"/>
                          <a:sym typeface="Webdings" panose="05030102010509060703" pitchFamily="18" charset="2"/>
                        </a:rPr>
                        <a:t></a:t>
                      </a: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9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KoV</a:t>
                      </a: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Webdings" panose="05030102010509060703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2400" dirty="0">
                          <a:latin typeface="Segoe UI Symbol" panose="020B0502040204020203" pitchFamily="34" charset="0"/>
                          <a:ea typeface="Segoe UI Symbol" panose="020B0502040204020203" pitchFamily="34" charset="0"/>
                          <a:sym typeface="Webdings" panose="05030102010509060703" pitchFamily="18" charset="2"/>
                        </a:rPr>
                        <a:t></a:t>
                      </a: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9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KoM</a:t>
                      </a: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Webdings" panose="05030102010509060703" pitchFamily="18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2400" dirty="0">
                          <a:latin typeface="Segoe UI Symbol" panose="020B0502040204020203" pitchFamily="34" charset="0"/>
                          <a:ea typeface="Segoe UI Symbol" panose="020B0502040204020203" pitchFamily="34" charset="0"/>
                          <a:sym typeface="Webdings" panose="05030102010509060703" pitchFamily="18" charset="2"/>
                        </a:rPr>
                        <a:t></a:t>
                      </a: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CH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Gruppo di </a:t>
                      </a:r>
                      <a:r>
                        <a:rPr kumimoji="0" lang="it-CH" sz="9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espert</a:t>
                      </a:r>
                      <a:endParaRPr kumimoji="0" lang="it-CH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CH" sz="9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400" noProof="0" dirty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🛠</a:t>
                      </a:r>
                      <a:endParaRPr kumimoji="0" lang="it-CH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CH" sz="900" b="0" i="0" u="none" strike="noStrike" cap="none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9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Sounding board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CH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+mn-cs"/>
                        </a:rPr>
                        <a:t>🗪</a:t>
                      </a:r>
                      <a:endParaRPr kumimoji="0" lang="fr-C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9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Consiglio strategico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2400" dirty="0">
                          <a:latin typeface="Segoe UI Symbol" panose="020B0502040204020203" pitchFamily="34" charset="0"/>
                          <a:ea typeface="Segoe UI Symbol" panose="020B0502040204020203" pitchFamily="34" charset="0"/>
                          <a:sym typeface="Webdings" panose="05030102010509060703" pitchFamily="18" charset="2"/>
                        </a:rPr>
                        <a:t></a:t>
                      </a: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9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KKI</a:t>
                      </a:r>
                      <a:endParaRPr lang="fr-CH" sz="900" noProof="0" dirty="0"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900" noProof="0" dirty="0"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400" noProof="0" dirty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☑</a:t>
                      </a:r>
                      <a:endParaRPr kumimoji="0" lang="fr-C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9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KoV</a:t>
                      </a: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900" noProof="0" dirty="0"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400" noProof="0" dirty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☑</a:t>
                      </a:r>
                      <a:endParaRPr kumimoji="0" lang="fr-C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9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KoM</a:t>
                      </a:r>
                      <a:endParaRPr lang="fr-CH" sz="900" noProof="0" dirty="0"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900" noProof="0" dirty="0"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400" noProof="0" dirty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☑</a:t>
                      </a:r>
                      <a:endParaRPr kumimoji="0" lang="fr-C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9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Consiglio strategico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900" noProof="0" dirty="0"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2400" noProof="0" dirty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☑</a:t>
                      </a:r>
                      <a:endParaRPr kumimoji="0" lang="fr-CH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CH" sz="9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99978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it-CH" sz="1050"/>
                        <a:t>Compiti:</a:t>
                      </a: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9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1400" dirty="0">
                          <a:latin typeface="Segoe UI Symbol" panose="020B0502040204020203" pitchFamily="34" charset="0"/>
                          <a:ea typeface="Segoe UI Symbol" panose="020B0502040204020203" pitchFamily="34" charset="0"/>
                          <a:sym typeface="Webdings" panose="05030102010509060703" pitchFamily="18" charset="2"/>
                        </a:rPr>
                        <a:t></a:t>
                      </a:r>
                      <a:r>
                        <a:rPr lang="it-CH" sz="1100" dirty="0">
                          <a:latin typeface="Segoe UI Symbol" panose="020B0502040204020203" pitchFamily="34" charset="0"/>
                          <a:ea typeface="Segoe UI Symbol" panose="020B0502040204020203" pitchFamily="34" charset="0"/>
                          <a:sym typeface="Webdings" panose="05030102010509060703" pitchFamily="18" charset="2"/>
                        </a:rPr>
                        <a:t> </a:t>
                      </a:r>
                      <a:r>
                        <a:rPr lang="it-CH" sz="1050" dirty="0">
                          <a:solidFill>
                            <a:schemeClr val="dk1"/>
                          </a:solidFill>
                          <a:latin typeface="+mn-lt"/>
                          <a:ea typeface="Segoe UI Symbol" panose="020B0502040204020203" pitchFamily="34" charset="0"/>
                          <a:cs typeface="+mn-cs"/>
                        </a:rPr>
                        <a:t>Informazione</a:t>
                      </a:r>
                      <a:r>
                        <a:rPr lang="it-CH" sz="1100" dirty="0">
                          <a:solidFill>
                            <a:schemeClr val="dk1"/>
                          </a:solidFill>
                          <a:latin typeface="+mn-lt"/>
                          <a:ea typeface="Segoe UI Symbol" panose="020B0502040204020203" pitchFamily="34" charset="0"/>
                          <a:cs typeface="+mn-cs"/>
                        </a:rPr>
                        <a:t> / </a:t>
                      </a:r>
                      <a:r>
                        <a:rPr lang="it-CH" sz="1200" dirty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 </a:t>
                      </a:r>
                      <a:r>
                        <a:rPr lang="it-CH" sz="1050" dirty="0">
                          <a:solidFill>
                            <a:schemeClr val="dk1"/>
                          </a:solidFill>
                          <a:latin typeface="+mn-lt"/>
                          <a:ea typeface="Segoe UI Symbol" panose="020B0502040204020203" pitchFamily="34" charset="0"/>
                          <a:cs typeface="+mn-cs"/>
                        </a:rPr>
                        <a:t>Elaborazione</a:t>
                      </a:r>
                      <a:r>
                        <a:rPr lang="it-CH" sz="1100" dirty="0">
                          <a:solidFill>
                            <a:schemeClr val="dk1"/>
                          </a:solidFill>
                          <a:latin typeface="+mn-lt"/>
                          <a:ea typeface="Segoe UI Symbol" panose="020B0502040204020203" pitchFamily="34" charset="0"/>
                          <a:cs typeface="+mn-cs"/>
                        </a:rPr>
                        <a:t>  / </a:t>
                      </a:r>
                      <a:r>
                        <a:rPr lang="it-CH" sz="1100" dirty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 </a:t>
                      </a:r>
                      <a:r>
                        <a:rPr lang="it-CH" sz="1050" dirty="0">
                          <a:solidFill>
                            <a:schemeClr val="dk1"/>
                          </a:solidFill>
                          <a:latin typeface="+mn-lt"/>
                          <a:ea typeface="Segoe UI Symbol" panose="020B0502040204020203" pitchFamily="34" charset="0"/>
                          <a:cs typeface="+mn-cs"/>
                        </a:rPr>
                        <a:t>Challenging</a:t>
                      </a:r>
                      <a:r>
                        <a:rPr lang="it-CH" sz="1100" dirty="0">
                          <a:solidFill>
                            <a:schemeClr val="dk1"/>
                          </a:solidFill>
                          <a:latin typeface="+mn-lt"/>
                          <a:ea typeface="Segoe UI Symbol" panose="020B0502040204020203" pitchFamily="34" charset="0"/>
                          <a:cs typeface="+mn-cs"/>
                        </a:rPr>
                        <a:t> / </a:t>
                      </a:r>
                      <a:r>
                        <a:rPr lang="it-CH" sz="1100" dirty="0"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  </a:t>
                      </a:r>
                      <a:r>
                        <a:rPr lang="it-CH" sz="1050" dirty="0">
                          <a:solidFill>
                            <a:schemeClr val="dk1"/>
                          </a:solidFill>
                          <a:latin typeface="+mn-lt"/>
                          <a:ea typeface="Segoe UI Symbol" panose="020B0502040204020203" pitchFamily="34" charset="0"/>
                          <a:cs typeface="+mn-cs"/>
                        </a:rPr>
                        <a:t>Approvazione</a:t>
                      </a:r>
                      <a:r>
                        <a:rPr lang="it-CH" sz="1100" dirty="0">
                          <a:solidFill>
                            <a:schemeClr val="dk1"/>
                          </a:solidFill>
                          <a:latin typeface="+mn-lt"/>
                          <a:ea typeface="Segoe UI Symbol" panose="020B0502040204020203" pitchFamily="34" charset="0"/>
                          <a:cs typeface="+mn-cs"/>
                        </a:rPr>
                        <a:t> 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CH" sz="1100"/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84983831"/>
                  </a:ext>
                </a:extLst>
              </a:tr>
            </a:tbl>
          </a:graphicData>
        </a:graphic>
      </p:graphicFrame>
      <p:grpSp>
        <p:nvGrpSpPr>
          <p:cNvPr id="24" name="Gruppieren 14">
            <a:extLst>
              <a:ext uri="{FF2B5EF4-FFF2-40B4-BE49-F238E27FC236}">
                <a16:creationId xmlns:a16="http://schemas.microsoft.com/office/drawing/2014/main" id="{9EC57BE5-6E2B-A209-44A3-75CF031356C8}"/>
              </a:ext>
            </a:extLst>
          </p:cNvPr>
          <p:cNvGrpSpPr/>
          <p:nvPr/>
        </p:nvGrpSpPr>
        <p:grpSpPr>
          <a:xfrm>
            <a:off x="662566" y="5163185"/>
            <a:ext cx="452374" cy="397651"/>
            <a:chOff x="623392" y="1592796"/>
            <a:chExt cx="5208585" cy="4578508"/>
          </a:xfrm>
        </p:grpSpPr>
        <p:graphicFrame>
          <p:nvGraphicFramePr>
            <p:cNvPr id="25" name="Diagramm 15">
              <a:extLst>
                <a:ext uri="{FF2B5EF4-FFF2-40B4-BE49-F238E27FC236}">
                  <a16:creationId xmlns:a16="http://schemas.microsoft.com/office/drawing/2014/main" id="{07AC28A8-38AA-F5FA-D0E6-50C6248FD141}"/>
                </a:ext>
              </a:extLst>
            </p:cNvPr>
            <p:cNvGraphicFramePr/>
            <p:nvPr/>
          </p:nvGraphicFramePr>
          <p:xfrm>
            <a:off x="623392" y="2420888"/>
            <a:ext cx="5208585" cy="37504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pic>
          <p:nvPicPr>
            <p:cNvPr id="26" name="Grafik 16">
              <a:extLst>
                <a:ext uri="{FF2B5EF4-FFF2-40B4-BE49-F238E27FC236}">
                  <a16:creationId xmlns:a16="http://schemas.microsoft.com/office/drawing/2014/main" id="{8DEAB99D-118E-040A-7C0C-C5BE0E7BF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643" y="1592796"/>
              <a:ext cx="756084" cy="756084"/>
            </a:xfrm>
            <a:prstGeom prst="rect">
              <a:avLst/>
            </a:prstGeom>
          </p:spPr>
        </p:pic>
      </p:grpSp>
      <p:grpSp>
        <p:nvGrpSpPr>
          <p:cNvPr id="27" name="Gruppieren 17">
            <a:extLst>
              <a:ext uri="{FF2B5EF4-FFF2-40B4-BE49-F238E27FC236}">
                <a16:creationId xmlns:a16="http://schemas.microsoft.com/office/drawing/2014/main" id="{A452A038-14EB-2210-6428-5A0BCEAEC0D9}"/>
              </a:ext>
            </a:extLst>
          </p:cNvPr>
          <p:cNvGrpSpPr/>
          <p:nvPr/>
        </p:nvGrpSpPr>
        <p:grpSpPr>
          <a:xfrm>
            <a:off x="695400" y="4289156"/>
            <a:ext cx="452374" cy="397651"/>
            <a:chOff x="623392" y="1592796"/>
            <a:chExt cx="5208585" cy="4578508"/>
          </a:xfrm>
        </p:grpSpPr>
        <p:graphicFrame>
          <p:nvGraphicFramePr>
            <p:cNvPr id="28" name="Diagramm 18">
              <a:extLst>
                <a:ext uri="{FF2B5EF4-FFF2-40B4-BE49-F238E27FC236}">
                  <a16:creationId xmlns:a16="http://schemas.microsoft.com/office/drawing/2014/main" id="{3B8EEB72-C39A-D84B-CAD5-79E2F2EF273E}"/>
                </a:ext>
              </a:extLst>
            </p:cNvPr>
            <p:cNvGraphicFramePr/>
            <p:nvPr/>
          </p:nvGraphicFramePr>
          <p:xfrm>
            <a:off x="623392" y="2420888"/>
            <a:ext cx="5208585" cy="37504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pic>
          <p:nvPicPr>
            <p:cNvPr id="29" name="Grafik 19">
              <a:extLst>
                <a:ext uri="{FF2B5EF4-FFF2-40B4-BE49-F238E27FC236}">
                  <a16:creationId xmlns:a16="http://schemas.microsoft.com/office/drawing/2014/main" id="{7B4B07F3-6FBF-2B05-83CF-8311D4E5C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643" y="1592796"/>
              <a:ext cx="756084" cy="756084"/>
            </a:xfrm>
            <a:prstGeom prst="rect">
              <a:avLst/>
            </a:prstGeom>
          </p:spPr>
        </p:pic>
      </p:grpSp>
      <p:grpSp>
        <p:nvGrpSpPr>
          <p:cNvPr id="30" name="Gruppieren 20">
            <a:extLst>
              <a:ext uri="{FF2B5EF4-FFF2-40B4-BE49-F238E27FC236}">
                <a16:creationId xmlns:a16="http://schemas.microsoft.com/office/drawing/2014/main" id="{8D5423EB-33B0-77A0-33FD-5D7137C0DC4F}"/>
              </a:ext>
            </a:extLst>
          </p:cNvPr>
          <p:cNvGrpSpPr/>
          <p:nvPr/>
        </p:nvGrpSpPr>
        <p:grpSpPr>
          <a:xfrm>
            <a:off x="695400" y="3427841"/>
            <a:ext cx="452374" cy="397651"/>
            <a:chOff x="623392" y="1592796"/>
            <a:chExt cx="5208585" cy="4578508"/>
          </a:xfrm>
        </p:grpSpPr>
        <p:graphicFrame>
          <p:nvGraphicFramePr>
            <p:cNvPr id="31" name="Diagramm 21">
              <a:extLst>
                <a:ext uri="{FF2B5EF4-FFF2-40B4-BE49-F238E27FC236}">
                  <a16:creationId xmlns:a16="http://schemas.microsoft.com/office/drawing/2014/main" id="{B38D9360-7CC3-3A2F-B500-BA16B4859321}"/>
                </a:ext>
              </a:extLst>
            </p:cNvPr>
            <p:cNvGraphicFramePr/>
            <p:nvPr/>
          </p:nvGraphicFramePr>
          <p:xfrm>
            <a:off x="623392" y="2420888"/>
            <a:ext cx="5208585" cy="37504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0" r:lo="rId21" r:qs="rId22" r:cs="rId23"/>
            </a:graphicData>
          </a:graphic>
        </p:graphicFrame>
        <p:pic>
          <p:nvPicPr>
            <p:cNvPr id="32" name="Grafik 22">
              <a:extLst>
                <a:ext uri="{FF2B5EF4-FFF2-40B4-BE49-F238E27FC236}">
                  <a16:creationId xmlns:a16="http://schemas.microsoft.com/office/drawing/2014/main" id="{B9B5DDF7-7B5B-1FE6-0ACC-0C4A7C197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643" y="1592796"/>
              <a:ext cx="756084" cy="756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186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52A120-7D70-4F3B-B57F-1906DB35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CH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5A13A49-1522-F39B-18E0-73F1DDCBA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März 2024 </a:t>
            </a:r>
            <a:endParaRPr kumimoji="0" lang="de-CH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12FA1DC-B214-CF94-B4BB-D44624242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Strategie 2035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947E106E-610F-A529-A832-C297439D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99" y="242646"/>
            <a:ext cx="11198225" cy="1023538"/>
          </a:xfrm>
        </p:spPr>
        <p:txBody>
          <a:bodyPr/>
          <a:lstStyle/>
          <a:p>
            <a:r>
              <a:rPr lang="it-CH"/>
              <a:t>Obiettivo per la distribuzione</a:t>
            </a:r>
            <a:br>
              <a:rPr lang="it-CH"/>
            </a:br>
            <a:r>
              <a:rPr lang="it-CH">
                <a:solidFill>
                  <a:schemeClr val="accent1"/>
                </a:solidFill>
              </a:rPr>
              <a:t>Collaborazione del settore più stretta e vincolante</a:t>
            </a:r>
            <a:br>
              <a:rPr lang="it-CH">
                <a:solidFill>
                  <a:srgbClr val="EC1D23"/>
                </a:solidFill>
              </a:rPr>
            </a:br>
            <a:br>
              <a:rPr lang="it-CH">
                <a:solidFill>
                  <a:srgbClr val="EC1D23"/>
                </a:solidFill>
              </a:rPr>
            </a:br>
            <a:br>
              <a:rPr lang="it-CH">
                <a:solidFill>
                  <a:srgbClr val="EC1D23"/>
                </a:solidFill>
              </a:rPr>
            </a:br>
            <a:br>
              <a:rPr lang="it-CH">
                <a:solidFill>
                  <a:srgbClr val="EC1D23"/>
                </a:solidFill>
              </a:rPr>
            </a:br>
            <a:endParaRPr lang="it-CH">
              <a:solidFill>
                <a:srgbClr val="EC1D23"/>
              </a:solidFill>
            </a:endParaRPr>
          </a:p>
        </p:txBody>
      </p:sp>
      <p:cxnSp>
        <p:nvCxnSpPr>
          <p:cNvPr id="16" name="Gerader Verbinder 3">
            <a:extLst>
              <a:ext uri="{FF2B5EF4-FFF2-40B4-BE49-F238E27FC236}">
                <a16:creationId xmlns:a16="http://schemas.microsoft.com/office/drawing/2014/main" id="{85F12291-7B18-F103-318D-2885C59E59FA}"/>
              </a:ext>
            </a:extLst>
          </p:cNvPr>
          <p:cNvCxnSpPr/>
          <p:nvPr/>
        </p:nvCxnSpPr>
        <p:spPr>
          <a:xfrm>
            <a:off x="496888" y="5355289"/>
            <a:ext cx="11198224" cy="0"/>
          </a:xfrm>
          <a:prstGeom prst="line">
            <a:avLst/>
          </a:prstGeom>
          <a:ln w="28575"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4">
            <a:extLst>
              <a:ext uri="{FF2B5EF4-FFF2-40B4-BE49-F238E27FC236}">
                <a16:creationId xmlns:a16="http://schemas.microsoft.com/office/drawing/2014/main" id="{92EA3DD4-7F21-8637-A739-FF414FA7399E}"/>
              </a:ext>
            </a:extLst>
          </p:cNvPr>
          <p:cNvSpPr/>
          <p:nvPr/>
        </p:nvSpPr>
        <p:spPr>
          <a:xfrm>
            <a:off x="623392" y="3206160"/>
            <a:ext cx="1656184" cy="9361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 anchorCtr="0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CH" sz="1100" b="0" i="0" u="none" strike="noStrike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Ogni IT per sé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CH" sz="1100" b="0" i="0" u="none" strike="noStrike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Nessun coordinamento all’interno del settore</a:t>
            </a:r>
          </a:p>
        </p:txBody>
      </p:sp>
      <p:sp>
        <p:nvSpPr>
          <p:cNvPr id="21" name="Rechteck 6">
            <a:extLst>
              <a:ext uri="{FF2B5EF4-FFF2-40B4-BE49-F238E27FC236}">
                <a16:creationId xmlns:a16="http://schemas.microsoft.com/office/drawing/2014/main" id="{AF362AF2-73D8-46ED-363F-716312C9F791}"/>
              </a:ext>
            </a:extLst>
          </p:cNvPr>
          <p:cNvSpPr/>
          <p:nvPr/>
        </p:nvSpPr>
        <p:spPr>
          <a:xfrm>
            <a:off x="2481198" y="2093168"/>
            <a:ext cx="1656183" cy="14439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 anchorCtr="0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CH" sz="1100" b="0" i="0" u="none" strike="noStrike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Regole nella distribuzione a livello centrale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CH" sz="1100" b="0" i="0" u="none" strike="noStrike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Carattere di raccomandazione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CH" sz="1100" b="0" i="0" u="none" strike="noStrike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Nessuna rappresentazione vincolante nella C500</a:t>
            </a:r>
          </a:p>
        </p:txBody>
      </p:sp>
      <p:sp>
        <p:nvSpPr>
          <p:cNvPr id="23" name="Rechteck 7">
            <a:extLst>
              <a:ext uri="{FF2B5EF4-FFF2-40B4-BE49-F238E27FC236}">
                <a16:creationId xmlns:a16="http://schemas.microsoft.com/office/drawing/2014/main" id="{2F098AF1-E4AC-56D8-1F80-BC3332CFA38C}"/>
              </a:ext>
            </a:extLst>
          </p:cNvPr>
          <p:cNvSpPr/>
          <p:nvPr/>
        </p:nvSpPr>
        <p:spPr>
          <a:xfrm>
            <a:off x="4339004" y="2816488"/>
            <a:ext cx="1656184" cy="1012304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 anchorCtr="0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CH" sz="1100" b="0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Sviluppo dello status quo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CH" sz="1100" b="0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Regole più vincolanti, conseguenze: modifica della C500</a:t>
            </a:r>
          </a:p>
        </p:txBody>
      </p:sp>
      <p:sp>
        <p:nvSpPr>
          <p:cNvPr id="24" name="Rechteck 8">
            <a:extLst>
              <a:ext uri="{FF2B5EF4-FFF2-40B4-BE49-F238E27FC236}">
                <a16:creationId xmlns:a16="http://schemas.microsoft.com/office/drawing/2014/main" id="{04EC9CDD-46DD-45A2-2BA5-91511A80F298}"/>
              </a:ext>
            </a:extLst>
          </p:cNvPr>
          <p:cNvSpPr/>
          <p:nvPr/>
        </p:nvSpPr>
        <p:spPr>
          <a:xfrm>
            <a:off x="6196810" y="2036018"/>
            <a:ext cx="1656184" cy="10441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 anchorCtr="0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CH" sz="1100" b="0" i="0" u="none" strike="noStrike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Disposizione dei canali di distribuzione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CH" sz="1100" b="0" i="0" u="none" strike="noStrike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Acquisti congiunti in coordinamento con i committenti</a:t>
            </a:r>
          </a:p>
        </p:txBody>
      </p:sp>
      <p:sp>
        <p:nvSpPr>
          <p:cNvPr id="26" name="Rechteck 9">
            <a:extLst>
              <a:ext uri="{FF2B5EF4-FFF2-40B4-BE49-F238E27FC236}">
                <a16:creationId xmlns:a16="http://schemas.microsoft.com/office/drawing/2014/main" id="{AB47A409-1590-C747-CC64-30EC16D5972E}"/>
              </a:ext>
            </a:extLst>
          </p:cNvPr>
          <p:cNvSpPr/>
          <p:nvPr/>
        </p:nvSpPr>
        <p:spPr>
          <a:xfrm>
            <a:off x="8054616" y="3206160"/>
            <a:ext cx="1656184" cy="10441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 anchorCtr="0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CH" sz="1100" b="0" i="0" u="none" strike="noStrike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Tutti gli aspetti della distribuzione centralizzati, tranne l’interfaccia con il cliente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CH" sz="1100" b="0" i="0" u="none" strike="noStrike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Soluzioni white label</a:t>
            </a:r>
          </a:p>
        </p:txBody>
      </p:sp>
      <p:sp>
        <p:nvSpPr>
          <p:cNvPr id="27" name="Rechteck 10">
            <a:extLst>
              <a:ext uri="{FF2B5EF4-FFF2-40B4-BE49-F238E27FC236}">
                <a16:creationId xmlns:a16="http://schemas.microsoft.com/office/drawing/2014/main" id="{D3C00878-01F3-6C72-6627-A7E57ECA7322}"/>
              </a:ext>
            </a:extLst>
          </p:cNvPr>
          <p:cNvSpPr/>
          <p:nvPr/>
        </p:nvSpPr>
        <p:spPr>
          <a:xfrm>
            <a:off x="9840421" y="2270055"/>
            <a:ext cx="1854690" cy="104411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 anchorCtr="0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CH" sz="1100" b="0" i="0" u="none" strike="noStrike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Società di distribuzione dei tp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CH" sz="1100" b="0" i="0" u="none" strike="noStrike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Centralizzazione della distribuzione come settore in concorrenza con terzi</a:t>
            </a:r>
          </a:p>
        </p:txBody>
      </p:sp>
      <p:cxnSp>
        <p:nvCxnSpPr>
          <p:cNvPr id="29" name="Gerader Verbinder 13">
            <a:extLst>
              <a:ext uri="{FF2B5EF4-FFF2-40B4-BE49-F238E27FC236}">
                <a16:creationId xmlns:a16="http://schemas.microsoft.com/office/drawing/2014/main" id="{2FFBC595-C09D-C415-7954-BAE1A36F5014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1451484" y="4142264"/>
            <a:ext cx="0" cy="1213025"/>
          </a:xfrm>
          <a:prstGeom prst="line">
            <a:avLst/>
          </a:prstGeom>
          <a:ln w="12700">
            <a:headEnd w="med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14">
            <a:extLst>
              <a:ext uri="{FF2B5EF4-FFF2-40B4-BE49-F238E27FC236}">
                <a16:creationId xmlns:a16="http://schemas.microsoft.com/office/drawing/2014/main" id="{F7D57724-062A-E55A-8C9F-13D199143EE0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3309290" y="3537122"/>
            <a:ext cx="0" cy="1922942"/>
          </a:xfrm>
          <a:prstGeom prst="line">
            <a:avLst/>
          </a:prstGeom>
          <a:ln w="12700">
            <a:headEnd w="med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18">
            <a:extLst>
              <a:ext uri="{FF2B5EF4-FFF2-40B4-BE49-F238E27FC236}">
                <a16:creationId xmlns:a16="http://schemas.microsoft.com/office/drawing/2014/main" id="{38CC4967-02DF-41B8-27A6-9B66DA355A67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5167096" y="3828792"/>
            <a:ext cx="0" cy="1526497"/>
          </a:xfrm>
          <a:prstGeom prst="line">
            <a:avLst/>
          </a:prstGeom>
          <a:ln w="12700">
            <a:headEnd w="med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21">
            <a:extLst>
              <a:ext uri="{FF2B5EF4-FFF2-40B4-BE49-F238E27FC236}">
                <a16:creationId xmlns:a16="http://schemas.microsoft.com/office/drawing/2014/main" id="{C2D9E6C6-4677-995F-4171-31D14088FCBF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7024902" y="3080198"/>
            <a:ext cx="0" cy="2275091"/>
          </a:xfrm>
          <a:prstGeom prst="line">
            <a:avLst/>
          </a:prstGeom>
          <a:ln w="12700">
            <a:headEnd w="med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24">
            <a:extLst>
              <a:ext uri="{FF2B5EF4-FFF2-40B4-BE49-F238E27FC236}">
                <a16:creationId xmlns:a16="http://schemas.microsoft.com/office/drawing/2014/main" id="{84CFEEC0-2C54-FE9E-C127-F315A11AA570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8882708" y="4250276"/>
            <a:ext cx="0" cy="1105013"/>
          </a:xfrm>
          <a:prstGeom prst="line">
            <a:avLst/>
          </a:prstGeom>
          <a:ln w="12700">
            <a:headEnd w="med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27">
            <a:extLst>
              <a:ext uri="{FF2B5EF4-FFF2-40B4-BE49-F238E27FC236}">
                <a16:creationId xmlns:a16="http://schemas.microsoft.com/office/drawing/2014/main" id="{4C326921-3298-6602-3E25-9EBED96C5B05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10740516" y="3314170"/>
            <a:ext cx="27250" cy="2041119"/>
          </a:xfrm>
          <a:prstGeom prst="line">
            <a:avLst/>
          </a:prstGeom>
          <a:ln w="12700">
            <a:headEnd w="med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30">
            <a:extLst>
              <a:ext uri="{FF2B5EF4-FFF2-40B4-BE49-F238E27FC236}">
                <a16:creationId xmlns:a16="http://schemas.microsoft.com/office/drawing/2014/main" id="{31F437CC-0E3E-8269-3402-C331338C9BA2}"/>
              </a:ext>
            </a:extLst>
          </p:cNvPr>
          <p:cNvSpPr/>
          <p:nvPr/>
        </p:nvSpPr>
        <p:spPr>
          <a:xfrm>
            <a:off x="496888" y="5503023"/>
            <a:ext cx="2430760" cy="356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1100" b="1" i="0" u="none" strike="noStrike" cap="none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Distribuzione decentralizzata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1100" b="1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«Concorrenza di idee» </a:t>
            </a:r>
          </a:p>
        </p:txBody>
      </p:sp>
      <p:sp>
        <p:nvSpPr>
          <p:cNvPr id="40" name="Rechteck 31">
            <a:extLst>
              <a:ext uri="{FF2B5EF4-FFF2-40B4-BE49-F238E27FC236}">
                <a16:creationId xmlns:a16="http://schemas.microsoft.com/office/drawing/2014/main" id="{93EA4391-F71A-E50F-FE15-43B64F01A03C}"/>
              </a:ext>
            </a:extLst>
          </p:cNvPr>
          <p:cNvSpPr/>
          <p:nvPr/>
        </p:nvSpPr>
        <p:spPr>
          <a:xfrm>
            <a:off x="8976320" y="5503024"/>
            <a:ext cx="2718792" cy="356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1100" b="1" i="0" u="none" strike="noStrike" cap="none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Distribuzione centralizzata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1100" b="1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«Soluzioni settoriali uniformi»  </a:t>
            </a:r>
          </a:p>
        </p:txBody>
      </p:sp>
      <p:pic>
        <p:nvPicPr>
          <p:cNvPr id="41" name="Grafik 33" descr="Markierung mit einfarbiger Füllung">
            <a:extLst>
              <a:ext uri="{FF2B5EF4-FFF2-40B4-BE49-F238E27FC236}">
                <a16:creationId xmlns:a16="http://schemas.microsoft.com/office/drawing/2014/main" id="{1394A86C-C2A7-1CAF-775F-0D989188AB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1408" y="1431081"/>
            <a:ext cx="806388" cy="806388"/>
          </a:xfrm>
          <a:prstGeom prst="rect">
            <a:avLst/>
          </a:prstGeom>
        </p:spPr>
      </p:pic>
      <p:sp>
        <p:nvSpPr>
          <p:cNvPr id="42" name="Rechteck 34">
            <a:extLst>
              <a:ext uri="{FF2B5EF4-FFF2-40B4-BE49-F238E27FC236}">
                <a16:creationId xmlns:a16="http://schemas.microsoft.com/office/drawing/2014/main" id="{30142D20-4026-6F72-E6AD-66944D58B314}"/>
              </a:ext>
            </a:extLst>
          </p:cNvPr>
          <p:cNvSpPr/>
          <p:nvPr/>
        </p:nvSpPr>
        <p:spPr>
          <a:xfrm>
            <a:off x="2927648" y="1859760"/>
            <a:ext cx="806388" cy="176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1100" b="1" i="0" u="none" strike="noStrike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Oggi </a:t>
            </a:r>
          </a:p>
        </p:txBody>
      </p:sp>
      <p:sp>
        <p:nvSpPr>
          <p:cNvPr id="43" name="Rechteck 12">
            <a:extLst>
              <a:ext uri="{FF2B5EF4-FFF2-40B4-BE49-F238E27FC236}">
                <a16:creationId xmlns:a16="http://schemas.microsoft.com/office/drawing/2014/main" id="{85397F47-AC70-4A4E-E959-F7F87178149C}"/>
              </a:ext>
            </a:extLst>
          </p:cNvPr>
          <p:cNvSpPr/>
          <p:nvPr/>
        </p:nvSpPr>
        <p:spPr>
          <a:xfrm>
            <a:off x="4615709" y="4395865"/>
            <a:ext cx="1102772" cy="392351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72000" rIns="72000" bIns="36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10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Approvato!</a:t>
            </a:r>
          </a:p>
        </p:txBody>
      </p:sp>
      <p:pic>
        <p:nvPicPr>
          <p:cNvPr id="44" name="Grafik 16" descr="Markierung mit einfarbiger Füllung">
            <a:extLst>
              <a:ext uri="{FF2B5EF4-FFF2-40B4-BE49-F238E27FC236}">
                <a16:creationId xmlns:a16="http://schemas.microsoft.com/office/drawing/2014/main" id="{C710CCA2-AFD2-64C0-F18B-306E970E96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37484" y="2123379"/>
            <a:ext cx="806388" cy="8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93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52A120-7D70-4F3B-B57F-1906DB35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CH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975B5559-F0C8-138B-D889-464A3BA69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März 2024 </a:t>
            </a:r>
            <a:endParaRPr kumimoji="0" lang="de-CH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7A9523C-4792-6599-3601-ED1ADA050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Strategie 2035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4772D7-2D64-7B6A-113A-38FCEE59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59" y="242646"/>
            <a:ext cx="11198225" cy="1023538"/>
          </a:xfrm>
        </p:spPr>
        <p:txBody>
          <a:bodyPr/>
          <a:lstStyle/>
          <a:p>
            <a:r>
              <a:rPr lang="it-CH" dirty="0"/>
              <a:t>Obiettivo per la </a:t>
            </a:r>
            <a:r>
              <a:rPr lang="it-CH" dirty="0" err="1"/>
              <a:t>governance</a:t>
            </a:r>
            <a:br>
              <a:rPr lang="it-CH" dirty="0"/>
            </a:br>
            <a:r>
              <a:rPr lang="it-CH" dirty="0">
                <a:solidFill>
                  <a:srgbClr val="EC1D23"/>
                </a:solidFill>
              </a:rPr>
              <a:t>Centralizzazione della logica tariffaria. La regionalità rimane importante.</a:t>
            </a:r>
          </a:p>
        </p:txBody>
      </p:sp>
      <p:cxnSp>
        <p:nvCxnSpPr>
          <p:cNvPr id="7" name="Gerader Verbinder 3">
            <a:extLst>
              <a:ext uri="{FF2B5EF4-FFF2-40B4-BE49-F238E27FC236}">
                <a16:creationId xmlns:a16="http://schemas.microsoft.com/office/drawing/2014/main" id="{D87EEDE8-CA9C-0A0F-923F-B18673B1B088}"/>
              </a:ext>
            </a:extLst>
          </p:cNvPr>
          <p:cNvCxnSpPr/>
          <p:nvPr/>
        </p:nvCxnSpPr>
        <p:spPr>
          <a:xfrm>
            <a:off x="496888" y="4228481"/>
            <a:ext cx="11198224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2">
            <a:extLst>
              <a:ext uri="{FF2B5EF4-FFF2-40B4-BE49-F238E27FC236}">
                <a16:creationId xmlns:a16="http://schemas.microsoft.com/office/drawing/2014/main" id="{AA841EA0-EC6A-6AF1-62DE-53DFD9F399DE}"/>
              </a:ext>
            </a:extLst>
          </p:cNvPr>
          <p:cNvSpPr/>
          <p:nvPr/>
        </p:nvSpPr>
        <p:spPr>
          <a:xfrm>
            <a:off x="9380273" y="4977172"/>
            <a:ext cx="2071567" cy="9361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 anchorCtr="0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CH" sz="1100" b="1">
                <a:solidFill>
                  <a:sysClr val="windowText" lastClr="000000"/>
                </a:solidFill>
                <a:latin typeface="Arial" panose="020B0604020202020204"/>
              </a:rPr>
              <a:t>Soppressione delle comunità tariffarie</a:t>
            </a:r>
          </a:p>
        </p:txBody>
      </p:sp>
      <p:cxnSp>
        <p:nvCxnSpPr>
          <p:cNvPr id="11" name="Gerader Verbinder 12">
            <a:extLst>
              <a:ext uri="{FF2B5EF4-FFF2-40B4-BE49-F238E27FC236}">
                <a16:creationId xmlns:a16="http://schemas.microsoft.com/office/drawing/2014/main" id="{0AB3B4F3-1FAB-D9EA-8B3A-6CCD13728E48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10416057" y="4228481"/>
            <a:ext cx="0" cy="748691"/>
          </a:xfrm>
          <a:prstGeom prst="line">
            <a:avLst/>
          </a:prstGeom>
          <a:ln w="12700">
            <a:headEnd w="med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5">
            <a:extLst>
              <a:ext uri="{FF2B5EF4-FFF2-40B4-BE49-F238E27FC236}">
                <a16:creationId xmlns:a16="http://schemas.microsoft.com/office/drawing/2014/main" id="{7724B7EA-07BE-550E-43AB-460AE9076AC7}"/>
              </a:ext>
            </a:extLst>
          </p:cNvPr>
          <p:cNvSpPr/>
          <p:nvPr/>
        </p:nvSpPr>
        <p:spPr>
          <a:xfrm>
            <a:off x="6500236" y="4977172"/>
            <a:ext cx="2071567" cy="9361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 anchorCtr="0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CH" sz="1100" b="1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Livello dei prezzi e commercializzazione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CH" sz="1100" b="1">
                <a:solidFill>
                  <a:sysClr val="windowText" lastClr="000000"/>
                </a:solidFill>
                <a:latin typeface="Arial" panose="020B0604020202020204"/>
              </a:rPr>
              <a:t>Nessun assortimento regionale</a:t>
            </a:r>
          </a:p>
        </p:txBody>
      </p:sp>
      <p:sp>
        <p:nvSpPr>
          <p:cNvPr id="14" name="Rechteck 16">
            <a:extLst>
              <a:ext uri="{FF2B5EF4-FFF2-40B4-BE49-F238E27FC236}">
                <a16:creationId xmlns:a16="http://schemas.microsoft.com/office/drawing/2014/main" id="{197667E6-C6A8-24AC-8D5E-BAA2213DCF34}"/>
              </a:ext>
            </a:extLst>
          </p:cNvPr>
          <p:cNvSpPr/>
          <p:nvPr/>
        </p:nvSpPr>
        <p:spPr>
          <a:xfrm>
            <a:off x="3620198" y="4977172"/>
            <a:ext cx="2071567" cy="9361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 anchorCtr="0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CH" sz="1100" b="1">
                <a:solidFill>
                  <a:sysClr val="windowText" lastClr="000000"/>
                </a:solidFill>
                <a:latin typeface="Arial" panose="020B0604020202020204"/>
              </a:rPr>
              <a:t>Logica tariffaria centralizzata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CH" sz="1100" b="1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Assortimenti regionali ancora possibili</a:t>
            </a:r>
          </a:p>
        </p:txBody>
      </p:sp>
      <p:sp>
        <p:nvSpPr>
          <p:cNvPr id="15" name="Rechteck 17">
            <a:extLst>
              <a:ext uri="{FF2B5EF4-FFF2-40B4-BE49-F238E27FC236}">
                <a16:creationId xmlns:a16="http://schemas.microsoft.com/office/drawing/2014/main" id="{552298CB-1404-D75A-1E92-DB24E6BD9A3D}"/>
              </a:ext>
            </a:extLst>
          </p:cNvPr>
          <p:cNvSpPr/>
          <p:nvPr/>
        </p:nvSpPr>
        <p:spPr>
          <a:xfrm>
            <a:off x="740160" y="4977172"/>
            <a:ext cx="2071567" cy="9361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 anchorCtr="0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CH" sz="1100" b="1" i="0" u="none" strike="noStrike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Sistema di governance duale </a:t>
            </a:r>
          </a:p>
        </p:txBody>
      </p:sp>
      <p:cxnSp>
        <p:nvCxnSpPr>
          <p:cNvPr id="19" name="Gerader Verbinder 22">
            <a:extLst>
              <a:ext uri="{FF2B5EF4-FFF2-40B4-BE49-F238E27FC236}">
                <a16:creationId xmlns:a16="http://schemas.microsoft.com/office/drawing/2014/main" id="{25B1691E-8E7A-3BA4-0E7E-2EDC6E816029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7536020" y="4228481"/>
            <a:ext cx="0" cy="748691"/>
          </a:xfrm>
          <a:prstGeom prst="line">
            <a:avLst/>
          </a:prstGeom>
          <a:ln w="12700">
            <a:headEnd w="med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26">
            <a:extLst>
              <a:ext uri="{FF2B5EF4-FFF2-40B4-BE49-F238E27FC236}">
                <a16:creationId xmlns:a16="http://schemas.microsoft.com/office/drawing/2014/main" id="{83F8897D-0D28-F1AA-647B-8077B879CA84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4655980" y="4228481"/>
            <a:ext cx="2" cy="748691"/>
          </a:xfrm>
          <a:prstGeom prst="line">
            <a:avLst/>
          </a:prstGeom>
          <a:ln w="12700">
            <a:headEnd w="med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32">
            <a:extLst>
              <a:ext uri="{FF2B5EF4-FFF2-40B4-BE49-F238E27FC236}">
                <a16:creationId xmlns:a16="http://schemas.microsoft.com/office/drawing/2014/main" id="{98405B61-E585-F83E-1866-31E6339A7147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1775944" y="4228481"/>
            <a:ext cx="0" cy="748691"/>
          </a:xfrm>
          <a:prstGeom prst="line">
            <a:avLst/>
          </a:prstGeom>
          <a:ln w="12700">
            <a:headEnd w="med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44">
            <a:extLst>
              <a:ext uri="{FF2B5EF4-FFF2-40B4-BE49-F238E27FC236}">
                <a16:creationId xmlns:a16="http://schemas.microsoft.com/office/drawing/2014/main" id="{2AC315B8-7D28-B704-3A20-CBAF26C13AC3}"/>
              </a:ext>
            </a:extLst>
          </p:cNvPr>
          <p:cNvSpPr/>
          <p:nvPr/>
        </p:nvSpPr>
        <p:spPr>
          <a:xfrm>
            <a:off x="740160" y="3765326"/>
            <a:ext cx="2071567" cy="3486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1100" b="1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Coordinamento regionale	</a:t>
            </a:r>
          </a:p>
        </p:txBody>
      </p:sp>
      <p:sp>
        <p:nvSpPr>
          <p:cNvPr id="24" name="Rechteck 45">
            <a:extLst>
              <a:ext uri="{FF2B5EF4-FFF2-40B4-BE49-F238E27FC236}">
                <a16:creationId xmlns:a16="http://schemas.microsoft.com/office/drawing/2014/main" id="{C60154E6-E91A-C44E-916D-437581D7EBB6}"/>
              </a:ext>
            </a:extLst>
          </p:cNvPr>
          <p:cNvSpPr/>
          <p:nvPr/>
        </p:nvSpPr>
        <p:spPr>
          <a:xfrm>
            <a:off x="740160" y="3353481"/>
            <a:ext cx="2071567" cy="3486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1100" b="1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Commercializzazione e comunicazione</a:t>
            </a:r>
          </a:p>
        </p:txBody>
      </p:sp>
      <p:sp>
        <p:nvSpPr>
          <p:cNvPr id="25" name="Rechteck 46">
            <a:extLst>
              <a:ext uri="{FF2B5EF4-FFF2-40B4-BE49-F238E27FC236}">
                <a16:creationId xmlns:a16="http://schemas.microsoft.com/office/drawing/2014/main" id="{112641BA-02F0-41CF-1FED-3F2C6F93AF94}"/>
              </a:ext>
            </a:extLst>
          </p:cNvPr>
          <p:cNvSpPr/>
          <p:nvPr/>
        </p:nvSpPr>
        <p:spPr>
          <a:xfrm>
            <a:off x="740160" y="2941634"/>
            <a:ext cx="2071567" cy="3486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1100" b="1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Livello di prezzi regionale</a:t>
            </a:r>
          </a:p>
        </p:txBody>
      </p:sp>
      <p:sp>
        <p:nvSpPr>
          <p:cNvPr id="26" name="Rechteck 47">
            <a:extLst>
              <a:ext uri="{FF2B5EF4-FFF2-40B4-BE49-F238E27FC236}">
                <a16:creationId xmlns:a16="http://schemas.microsoft.com/office/drawing/2014/main" id="{47AF83DE-B998-F801-AF65-788FE44A6E09}"/>
              </a:ext>
            </a:extLst>
          </p:cNvPr>
          <p:cNvSpPr/>
          <p:nvPr/>
        </p:nvSpPr>
        <p:spPr>
          <a:xfrm>
            <a:off x="740160" y="2529787"/>
            <a:ext cx="2071567" cy="3486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1100" b="1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Assortimento regionale</a:t>
            </a:r>
          </a:p>
        </p:txBody>
      </p:sp>
      <p:sp>
        <p:nvSpPr>
          <p:cNvPr id="28" name="Rechteck 48">
            <a:extLst>
              <a:ext uri="{FF2B5EF4-FFF2-40B4-BE49-F238E27FC236}">
                <a16:creationId xmlns:a16="http://schemas.microsoft.com/office/drawing/2014/main" id="{E6C0BCBD-A309-1651-09A5-F38097CB2451}"/>
              </a:ext>
            </a:extLst>
          </p:cNvPr>
          <p:cNvSpPr/>
          <p:nvPr/>
        </p:nvSpPr>
        <p:spPr>
          <a:xfrm>
            <a:off x="740160" y="2117940"/>
            <a:ext cx="2071567" cy="3486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1100" b="1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Sistema tariffario</a:t>
            </a:r>
          </a:p>
        </p:txBody>
      </p:sp>
      <p:sp>
        <p:nvSpPr>
          <p:cNvPr id="29" name="Rechteck 49">
            <a:extLst>
              <a:ext uri="{FF2B5EF4-FFF2-40B4-BE49-F238E27FC236}">
                <a16:creationId xmlns:a16="http://schemas.microsoft.com/office/drawing/2014/main" id="{934E3969-CD5B-5606-50C8-62F4AFE60B98}"/>
              </a:ext>
            </a:extLst>
          </p:cNvPr>
          <p:cNvSpPr/>
          <p:nvPr/>
        </p:nvSpPr>
        <p:spPr>
          <a:xfrm>
            <a:off x="3620196" y="3765325"/>
            <a:ext cx="2071567" cy="3486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1100" b="1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Coordinamento regionale</a:t>
            </a:r>
          </a:p>
        </p:txBody>
      </p:sp>
      <p:sp>
        <p:nvSpPr>
          <p:cNvPr id="30" name="Rechteck 50">
            <a:extLst>
              <a:ext uri="{FF2B5EF4-FFF2-40B4-BE49-F238E27FC236}">
                <a16:creationId xmlns:a16="http://schemas.microsoft.com/office/drawing/2014/main" id="{138CB449-FE2D-217B-2104-2AD63B0F1510}"/>
              </a:ext>
            </a:extLst>
          </p:cNvPr>
          <p:cNvSpPr/>
          <p:nvPr/>
        </p:nvSpPr>
        <p:spPr>
          <a:xfrm>
            <a:off x="3620196" y="3353480"/>
            <a:ext cx="2071567" cy="3486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1100" b="1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Commercializzazione e comunicazione</a:t>
            </a:r>
          </a:p>
        </p:txBody>
      </p:sp>
      <p:sp>
        <p:nvSpPr>
          <p:cNvPr id="31" name="Rechteck 51">
            <a:extLst>
              <a:ext uri="{FF2B5EF4-FFF2-40B4-BE49-F238E27FC236}">
                <a16:creationId xmlns:a16="http://schemas.microsoft.com/office/drawing/2014/main" id="{9434960E-320B-1F46-CFF3-E5CD5023BD4E}"/>
              </a:ext>
            </a:extLst>
          </p:cNvPr>
          <p:cNvSpPr/>
          <p:nvPr/>
        </p:nvSpPr>
        <p:spPr>
          <a:xfrm>
            <a:off x="3620196" y="2941633"/>
            <a:ext cx="2071567" cy="3486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1100" b="1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Livello di prezzi regionale</a:t>
            </a:r>
          </a:p>
        </p:txBody>
      </p:sp>
      <p:sp>
        <p:nvSpPr>
          <p:cNvPr id="32" name="Rechteck 52">
            <a:extLst>
              <a:ext uri="{FF2B5EF4-FFF2-40B4-BE49-F238E27FC236}">
                <a16:creationId xmlns:a16="http://schemas.microsoft.com/office/drawing/2014/main" id="{A93F50DB-703E-B725-1D07-0476482D9B4D}"/>
              </a:ext>
            </a:extLst>
          </p:cNvPr>
          <p:cNvSpPr/>
          <p:nvPr/>
        </p:nvSpPr>
        <p:spPr>
          <a:xfrm>
            <a:off x="3620196" y="2529786"/>
            <a:ext cx="2071567" cy="3486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1100" b="1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Assortimento regionale</a:t>
            </a:r>
          </a:p>
        </p:txBody>
      </p:sp>
      <p:sp>
        <p:nvSpPr>
          <p:cNvPr id="34" name="Rechteck 54">
            <a:extLst>
              <a:ext uri="{FF2B5EF4-FFF2-40B4-BE49-F238E27FC236}">
                <a16:creationId xmlns:a16="http://schemas.microsoft.com/office/drawing/2014/main" id="{FC903C83-9974-B1EE-531C-8E1EA8361712}"/>
              </a:ext>
            </a:extLst>
          </p:cNvPr>
          <p:cNvSpPr/>
          <p:nvPr/>
        </p:nvSpPr>
        <p:spPr>
          <a:xfrm>
            <a:off x="6500236" y="3765325"/>
            <a:ext cx="2071567" cy="3486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1100" b="1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Coordinamento regionale</a:t>
            </a:r>
          </a:p>
        </p:txBody>
      </p:sp>
      <p:sp>
        <p:nvSpPr>
          <p:cNvPr id="35" name="Rechteck 55">
            <a:extLst>
              <a:ext uri="{FF2B5EF4-FFF2-40B4-BE49-F238E27FC236}">
                <a16:creationId xmlns:a16="http://schemas.microsoft.com/office/drawing/2014/main" id="{7D027F37-681C-3CC1-A008-780AEBAC87E2}"/>
              </a:ext>
            </a:extLst>
          </p:cNvPr>
          <p:cNvSpPr/>
          <p:nvPr/>
        </p:nvSpPr>
        <p:spPr>
          <a:xfrm>
            <a:off x="6500236" y="3353480"/>
            <a:ext cx="2071567" cy="3486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1100" b="1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Commercializzazione e comunicazione</a:t>
            </a:r>
          </a:p>
        </p:txBody>
      </p:sp>
      <p:sp>
        <p:nvSpPr>
          <p:cNvPr id="36" name="Rechteck 56">
            <a:extLst>
              <a:ext uri="{FF2B5EF4-FFF2-40B4-BE49-F238E27FC236}">
                <a16:creationId xmlns:a16="http://schemas.microsoft.com/office/drawing/2014/main" id="{EF705864-8289-8D7A-DF3B-D033E931C312}"/>
              </a:ext>
            </a:extLst>
          </p:cNvPr>
          <p:cNvSpPr/>
          <p:nvPr/>
        </p:nvSpPr>
        <p:spPr>
          <a:xfrm>
            <a:off x="6500236" y="2941633"/>
            <a:ext cx="2071567" cy="3486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1100" b="1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Livello di prezzi regionale</a:t>
            </a:r>
          </a:p>
        </p:txBody>
      </p:sp>
    </p:spTree>
    <p:extLst>
      <p:ext uri="{BB962C8B-B14F-4D97-AF65-F5344CB8AC3E}">
        <p14:creationId xmlns:p14="http://schemas.microsoft.com/office/powerpoint/2010/main" val="2498928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52A120-7D70-4F3B-B57F-1906DB35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26696"/>
            <a:ext cx="486544" cy="12878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CH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DDA06589-8596-C683-68B2-B298E2F9DBD5}"/>
              </a:ext>
            </a:extLst>
          </p:cNvPr>
          <p:cNvGraphicFramePr/>
          <p:nvPr/>
        </p:nvGraphicFramePr>
        <p:xfrm>
          <a:off x="468644" y="2486896"/>
          <a:ext cx="5208585" cy="3750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152302CE-AD24-A8C0-73D2-D61C942CC4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810" y="1374882"/>
            <a:ext cx="1060251" cy="1060251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F2BD238-BD66-14E5-B387-4B097D49C2DF}"/>
              </a:ext>
            </a:extLst>
          </p:cNvPr>
          <p:cNvCxnSpPr>
            <a:cxnSpLocks/>
          </p:cNvCxnSpPr>
          <p:nvPr/>
        </p:nvCxnSpPr>
        <p:spPr>
          <a:xfrm>
            <a:off x="3699096" y="2036846"/>
            <a:ext cx="2557957" cy="0"/>
          </a:xfrm>
          <a:prstGeom prst="line">
            <a:avLst/>
          </a:prstGeom>
          <a:ln w="15875" cap="rnd">
            <a:round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855C0EC7-E109-B156-6B88-AC1EC93BC079}"/>
              </a:ext>
            </a:extLst>
          </p:cNvPr>
          <p:cNvSpPr/>
          <p:nvPr/>
        </p:nvSpPr>
        <p:spPr>
          <a:xfrm>
            <a:off x="6364314" y="1500860"/>
            <a:ext cx="5827686" cy="1181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0" bIns="36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2000" b="1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Linee guida </a:t>
            </a:r>
            <a:r>
              <a:rPr kumimoji="0" lang="it-CH" sz="2000" b="1" i="1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PERCHÉ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1800" b="0" i="1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«Insieme ci impegniamo per un sistema dei </a:t>
            </a:r>
            <a:r>
              <a:rPr kumimoji="0" lang="it-CH" sz="1800" b="0" i="1" u="none" strike="noStrike" cap="none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tp</a:t>
            </a:r>
            <a:r>
              <a:rPr kumimoji="0" lang="it-CH" sz="1800" b="0" i="1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adeguato alle esigenze del futuro. La cultura dell’Alliance SwissPass mira a promuovere innovazioni e sviluppi.»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81FCEC1D-3F4B-9A46-6C23-FCB4C1E2C92B}"/>
              </a:ext>
            </a:extLst>
          </p:cNvPr>
          <p:cNvCxnSpPr>
            <a:cxnSpLocks/>
          </p:cNvCxnSpPr>
          <p:nvPr/>
        </p:nvCxnSpPr>
        <p:spPr>
          <a:xfrm>
            <a:off x="3699096" y="3029862"/>
            <a:ext cx="2557957" cy="0"/>
          </a:xfrm>
          <a:prstGeom prst="line">
            <a:avLst/>
          </a:prstGeom>
          <a:ln w="15875" cap="rnd">
            <a:round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>
            <a:extLst>
              <a:ext uri="{FF2B5EF4-FFF2-40B4-BE49-F238E27FC236}">
                <a16:creationId xmlns:a16="http://schemas.microsoft.com/office/drawing/2014/main" id="{2EEE480A-514B-2093-E007-8465179732F5}"/>
              </a:ext>
            </a:extLst>
          </p:cNvPr>
          <p:cNvSpPr/>
          <p:nvPr/>
        </p:nvSpPr>
        <p:spPr>
          <a:xfrm>
            <a:off x="6364315" y="2751647"/>
            <a:ext cx="5587977" cy="118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0" bIns="36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2000" b="1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Obiettivi strategici </a:t>
            </a:r>
            <a:r>
              <a:rPr kumimoji="0" lang="it-CH" sz="2000" b="1" i="1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1800" b="0" i="1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«Abbiamo</a:t>
            </a:r>
            <a:r>
              <a:rPr kumimoji="0" lang="it-CH" sz="1800" b="0" i="1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it-CH" sz="1800" b="0" i="1" u="sng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</a:t>
            </a:r>
            <a:r>
              <a:rPr kumimoji="0" lang="it-CH" sz="1800" b="0" i="1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sistema tariffario uniforme con offerte personalizzabili.»</a:t>
            </a: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CC50798B-5F78-77CA-15C4-D5AF21CB971E}"/>
              </a:ext>
            </a:extLst>
          </p:cNvPr>
          <p:cNvCxnSpPr>
            <a:cxnSpLocks/>
          </p:cNvCxnSpPr>
          <p:nvPr/>
        </p:nvCxnSpPr>
        <p:spPr>
          <a:xfrm>
            <a:off x="4397554" y="4215088"/>
            <a:ext cx="1728192" cy="0"/>
          </a:xfrm>
          <a:prstGeom prst="line">
            <a:avLst/>
          </a:prstGeom>
          <a:ln w="15875" cap="rnd">
            <a:round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8CD5D53F-4044-62D1-D377-5B56A0E5B223}"/>
              </a:ext>
            </a:extLst>
          </p:cNvPr>
          <p:cNvSpPr/>
          <p:nvPr/>
        </p:nvSpPr>
        <p:spPr>
          <a:xfrm>
            <a:off x="6364311" y="3887802"/>
            <a:ext cx="5587977" cy="9698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0" bIns="36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2000" b="1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Indirizzi strategici </a:t>
            </a:r>
            <a:r>
              <a:rPr kumimoji="0" lang="it-CH" sz="2000" b="1" i="1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1800" b="0" i="1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«Ci affidiamo al </a:t>
            </a:r>
            <a:r>
              <a:rPr kumimoji="0" lang="it-CH" sz="1800" b="0" i="1" u="none" strike="noStrike" cap="none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pricing</a:t>
            </a:r>
            <a:r>
              <a:rPr kumimoji="0" lang="it-CH" sz="1800" b="0" i="1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differenziato per consentire la gestione della domanda e dei ricavi.»</a:t>
            </a:r>
          </a:p>
        </p:txBody>
      </p: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6903418A-42AD-7B64-63C9-E8B883790942}"/>
              </a:ext>
            </a:extLst>
          </p:cNvPr>
          <p:cNvCxnSpPr>
            <a:cxnSpLocks/>
          </p:cNvCxnSpPr>
          <p:nvPr/>
        </p:nvCxnSpPr>
        <p:spPr>
          <a:xfrm>
            <a:off x="5261650" y="5511232"/>
            <a:ext cx="864096" cy="0"/>
          </a:xfrm>
          <a:prstGeom prst="line">
            <a:avLst/>
          </a:prstGeom>
          <a:ln w="15875" cap="rnd">
            <a:round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5">
            <a:extLst>
              <a:ext uri="{FF2B5EF4-FFF2-40B4-BE49-F238E27FC236}">
                <a16:creationId xmlns:a16="http://schemas.microsoft.com/office/drawing/2014/main" id="{344C56A0-D83B-BBCC-1C63-99221BFFD054}"/>
              </a:ext>
            </a:extLst>
          </p:cNvPr>
          <p:cNvSpPr txBox="1">
            <a:spLocks/>
          </p:cNvSpPr>
          <p:nvPr/>
        </p:nvSpPr>
        <p:spPr>
          <a:xfrm>
            <a:off x="610692" y="512787"/>
            <a:ext cx="11198225" cy="70242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spc="-2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32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Strategia 2035 dell’Alliance SwissPass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3200" b="0" i="0" u="none" strike="noStrike" cap="none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Gli elementi della strategia sulla scorta di un esempio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A4EC7A9-62DB-37E6-8064-DBDFED6DB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75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Marzo 2024 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2CBD62C-134D-CC75-21CE-9E36A360F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75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Strategia 2035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276D4BE-B226-97B7-555A-B3EB1E36C1CF}"/>
              </a:ext>
            </a:extLst>
          </p:cNvPr>
          <p:cNvSpPr/>
          <p:nvPr/>
        </p:nvSpPr>
        <p:spPr>
          <a:xfrm>
            <a:off x="6364312" y="5221505"/>
            <a:ext cx="5587977" cy="46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0" bIns="36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20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Piano d’azione </a:t>
            </a:r>
            <a:r>
              <a:rPr kumimoji="0" lang="it-CH" sz="2000" b="1" i="1" u="none" strike="noStrike" cap="none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COME+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CH" sz="1800" b="0" i="1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N. 4a «Sviluppo e realizzazione di test sul campo per la tariffa elettronica.»</a:t>
            </a:r>
          </a:p>
        </p:txBody>
      </p:sp>
    </p:spTree>
    <p:extLst>
      <p:ext uri="{BB962C8B-B14F-4D97-AF65-F5344CB8AC3E}">
        <p14:creationId xmlns:p14="http://schemas.microsoft.com/office/powerpoint/2010/main" val="301174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0CB1372D-5E56-4DDC-7673-781C968CB2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265"/>
          <a:stretch/>
        </p:blipFill>
        <p:spPr>
          <a:xfrm>
            <a:off x="6461048" y="4042852"/>
            <a:ext cx="5730952" cy="126323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D80B648-8156-E403-6734-DB2DB8337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-3007579"/>
            <a:ext cx="7772400" cy="128921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F2B3E2C-9B0E-4577-4732-59620C3ED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921" y="9099630"/>
            <a:ext cx="7772400" cy="77317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AD2400-FC66-48B2-A308-EECE446FB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420" y="390277"/>
            <a:ext cx="11198225" cy="1023538"/>
          </a:xfrm>
        </p:spPr>
        <p:txBody>
          <a:bodyPr/>
          <a:lstStyle/>
          <a:p>
            <a:r>
              <a:rPr lang="it-CH"/>
              <a:t>Linee guida</a:t>
            </a:r>
            <a:br>
              <a:rPr lang="it-CH"/>
            </a:br>
            <a:r>
              <a:rPr lang="it-CH">
                <a:solidFill>
                  <a:srgbClr val="EC1D23"/>
                </a:solidFill>
              </a:rPr>
              <a:t>Il nostro atteggiamento comune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D82EB6-EB7B-40AB-B267-3CBEE9825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88" y="2059162"/>
            <a:ext cx="5599112" cy="3854114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it-CH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Insieme siamo forti</a:t>
            </a:r>
            <a:r>
              <a:rPr lang="it-CH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algn="l">
              <a:lnSpc>
                <a:spcPct val="100000"/>
              </a:lnSpc>
            </a:pPr>
            <a:endParaRPr lang="en-CH" dirty="0">
              <a:latin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it-CH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 clientela dei tp svizzeri</a:t>
            </a:r>
          </a:p>
          <a:p>
            <a:pPr algn="l">
              <a:lnSpc>
                <a:spcPct val="100000"/>
              </a:lnSpc>
            </a:pPr>
            <a:r>
              <a:rPr lang="it-CH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è il punto di partenza del nostro agire.</a:t>
            </a:r>
            <a:r>
              <a:rPr lang="it-CH">
                <a:effectLst/>
              </a:rPr>
              <a:t> </a:t>
            </a:r>
          </a:p>
          <a:p>
            <a:pPr algn="l">
              <a:lnSpc>
                <a:spcPct val="100000"/>
              </a:lnSpc>
            </a:pPr>
            <a:endParaRPr lang="en-CH" dirty="0"/>
          </a:p>
          <a:p>
            <a:pPr algn="l">
              <a:lnSpc>
                <a:spcPct val="100000"/>
              </a:lnSpc>
            </a:pPr>
            <a:r>
              <a:rPr lang="it-CH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Insieme ci impegniamo per un sistema dei tp adeguato alle esigenze del futuro</a:t>
            </a:r>
            <a:r>
              <a:rPr lang="it-CH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AB1A2B-CB40-4929-A026-C07C073D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CH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Freihandform 18">
            <a:extLst>
              <a:ext uri="{FF2B5EF4-FFF2-40B4-BE49-F238E27FC236}">
                <a16:creationId xmlns:a16="http://schemas.microsoft.com/office/drawing/2014/main" id="{E0767352-4A65-7987-E9EC-F9C11FB1389B}"/>
              </a:ext>
            </a:extLst>
          </p:cNvPr>
          <p:cNvSpPr/>
          <p:nvPr/>
        </p:nvSpPr>
        <p:spPr>
          <a:xfrm>
            <a:off x="-454660" y="5145142"/>
            <a:ext cx="13716000" cy="1431370"/>
          </a:xfrm>
          <a:custGeom>
            <a:avLst/>
            <a:gdLst>
              <a:gd name="connsiteX0" fmla="*/ 0 w 13716000"/>
              <a:gd name="connsiteY0" fmla="*/ 299928 h 1431370"/>
              <a:gd name="connsiteX1" fmla="*/ 1993900 w 13716000"/>
              <a:gd name="connsiteY1" fmla="*/ 7828 h 1431370"/>
              <a:gd name="connsiteX2" fmla="*/ 4394200 w 13716000"/>
              <a:gd name="connsiteY2" fmla="*/ 579328 h 1431370"/>
              <a:gd name="connsiteX3" fmla="*/ 7442200 w 13716000"/>
              <a:gd name="connsiteY3" fmla="*/ 1379428 h 1431370"/>
              <a:gd name="connsiteX4" fmla="*/ 9131300 w 13716000"/>
              <a:gd name="connsiteY4" fmla="*/ 1290528 h 1431370"/>
              <a:gd name="connsiteX5" fmla="*/ 8521700 w 13716000"/>
              <a:gd name="connsiteY5" fmla="*/ 782528 h 1431370"/>
              <a:gd name="connsiteX6" fmla="*/ 7721600 w 13716000"/>
              <a:gd name="connsiteY6" fmla="*/ 947628 h 1431370"/>
              <a:gd name="connsiteX7" fmla="*/ 9575800 w 13716000"/>
              <a:gd name="connsiteY7" fmla="*/ 1100028 h 1431370"/>
              <a:gd name="connsiteX8" fmla="*/ 11036300 w 13716000"/>
              <a:gd name="connsiteY8" fmla="*/ 1074628 h 1431370"/>
              <a:gd name="connsiteX9" fmla="*/ 13716000 w 13716000"/>
              <a:gd name="connsiteY9" fmla="*/ 515828 h 1431370"/>
              <a:gd name="connsiteX10" fmla="*/ 13716000 w 13716000"/>
              <a:gd name="connsiteY10" fmla="*/ 515828 h 143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16000" h="1431370">
                <a:moveTo>
                  <a:pt x="0" y="299928"/>
                </a:moveTo>
                <a:cubicBezTo>
                  <a:pt x="630766" y="130594"/>
                  <a:pt x="1261533" y="-38739"/>
                  <a:pt x="1993900" y="7828"/>
                </a:cubicBezTo>
                <a:cubicBezTo>
                  <a:pt x="2726267" y="54395"/>
                  <a:pt x="3486150" y="350728"/>
                  <a:pt x="4394200" y="579328"/>
                </a:cubicBezTo>
                <a:cubicBezTo>
                  <a:pt x="5302250" y="807928"/>
                  <a:pt x="6652683" y="1260895"/>
                  <a:pt x="7442200" y="1379428"/>
                </a:cubicBezTo>
                <a:cubicBezTo>
                  <a:pt x="8231717" y="1497961"/>
                  <a:pt x="8951383" y="1390011"/>
                  <a:pt x="9131300" y="1290528"/>
                </a:cubicBezTo>
                <a:cubicBezTo>
                  <a:pt x="9311217" y="1191045"/>
                  <a:pt x="8756650" y="839678"/>
                  <a:pt x="8521700" y="782528"/>
                </a:cubicBezTo>
                <a:cubicBezTo>
                  <a:pt x="8286750" y="725378"/>
                  <a:pt x="7545917" y="894711"/>
                  <a:pt x="7721600" y="947628"/>
                </a:cubicBezTo>
                <a:cubicBezTo>
                  <a:pt x="7897283" y="1000545"/>
                  <a:pt x="9023350" y="1078861"/>
                  <a:pt x="9575800" y="1100028"/>
                </a:cubicBezTo>
                <a:cubicBezTo>
                  <a:pt x="10128250" y="1121195"/>
                  <a:pt x="10346267" y="1171995"/>
                  <a:pt x="11036300" y="1074628"/>
                </a:cubicBezTo>
                <a:cubicBezTo>
                  <a:pt x="11726333" y="977261"/>
                  <a:pt x="13716000" y="515828"/>
                  <a:pt x="13716000" y="515828"/>
                </a:cubicBezTo>
                <a:lnTo>
                  <a:pt x="13716000" y="515828"/>
                </a:lnTo>
              </a:path>
            </a:pathLst>
          </a:custGeom>
          <a:noFill/>
          <a:ln w="12700">
            <a:solidFill>
              <a:srgbClr val="137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6CFAF4-9AD8-E8B7-56EF-EDC03FF520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3502"/>
          <a:stretch/>
        </p:blipFill>
        <p:spPr>
          <a:xfrm>
            <a:off x="7608169" y="281488"/>
            <a:ext cx="4583832" cy="539771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8D8C133-902D-9AA8-075A-5CC8CD6E53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8525" y="4507293"/>
            <a:ext cx="2860086" cy="81191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98C52BBE-F63D-867C-D415-219434F752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88588" y="5373216"/>
            <a:ext cx="594066" cy="258458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FC441C-451D-E8C1-4593-C3086DA1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CH"/>
              <a:t>Marzo 2024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0FA0FC-AC89-262C-2CC4-D34644CC0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/>
              <a:t>Strategia 2035</a:t>
            </a:r>
          </a:p>
        </p:txBody>
      </p:sp>
    </p:spTree>
    <p:extLst>
      <p:ext uri="{BB962C8B-B14F-4D97-AF65-F5344CB8AC3E}">
        <p14:creationId xmlns:p14="http://schemas.microsoft.com/office/powerpoint/2010/main" val="2171665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D6C8362-B350-1EBE-001A-C9B9045E1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498" y="5589240"/>
            <a:ext cx="1728192" cy="55108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B2D10BC-B6F3-4B3D-982A-E433058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Programma</a:t>
            </a:r>
            <a:br>
              <a:rPr lang="it-CH"/>
            </a:br>
            <a:r>
              <a:rPr lang="it-CH">
                <a:solidFill>
                  <a:srgbClr val="EC1D23"/>
                </a:solidFill>
              </a:rPr>
              <a:t>La nostra tabella di marcia per oggi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0A94BD8C-73F2-4D54-B21C-1F88B3D740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041625"/>
              </p:ext>
            </p:extLst>
          </p:nvPr>
        </p:nvGraphicFramePr>
        <p:xfrm>
          <a:off x="489995" y="1916832"/>
          <a:ext cx="11205117" cy="56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6544">
                  <a:extLst>
                    <a:ext uri="{9D8B030D-6E8A-4147-A177-3AD203B41FA5}">
                      <a16:colId xmlns:a16="http://schemas.microsoft.com/office/drawing/2014/main" val="2176069974"/>
                    </a:ext>
                  </a:extLst>
                </a:gridCol>
                <a:gridCol w="10718573">
                  <a:extLst>
                    <a:ext uri="{9D8B030D-6E8A-4147-A177-3AD203B41FA5}">
                      <a16:colId xmlns:a16="http://schemas.microsoft.com/office/drawing/2014/main" val="1640685506"/>
                    </a:ext>
                  </a:extLst>
                </a:gridCol>
              </a:tblGrid>
              <a:tr h="645492">
                <a:tc>
                  <a:txBody>
                    <a:bodyPr/>
                    <a:lstStyle/>
                    <a:p>
                      <a:r>
                        <a:rPr lang="it-CH" sz="3000" b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54000"/>
                </a:tc>
                <a:tc>
                  <a:txBody>
                    <a:bodyPr/>
                    <a:lstStyle/>
                    <a:p>
                      <a:r>
                        <a:rPr lang="it-CH" sz="3000">
                          <a:solidFill>
                            <a:schemeClr val="tx1"/>
                          </a:solidFill>
                          <a:latin typeface="+mj-lt"/>
                        </a:rPr>
                        <a:t>Linee guida: il nostro atteggiamento comune</a:t>
                      </a:r>
                    </a:p>
                    <a:p>
                      <a:endParaRPr lang="de-CH" sz="3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54000"/>
                </a:tc>
                <a:extLst>
                  <a:ext uri="{0D108BD9-81ED-4DB2-BD59-A6C34878D82A}">
                    <a16:rowId xmlns:a16="http://schemas.microsoft.com/office/drawing/2014/main" val="2593256155"/>
                  </a:ext>
                </a:extLst>
              </a:tr>
              <a:tr h="645492">
                <a:tc>
                  <a:txBody>
                    <a:bodyPr/>
                    <a:lstStyle/>
                    <a:p>
                      <a:r>
                        <a:rPr lang="it-CH" sz="3000" b="0">
                          <a:solidFill>
                            <a:srgbClr val="FF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0" marR="0" marT="0" marB="54000"/>
                </a:tc>
                <a:tc>
                  <a:txBody>
                    <a:bodyPr/>
                    <a:lstStyle/>
                    <a:p>
                      <a:r>
                        <a:rPr lang="it-CH" sz="3000">
                          <a:solidFill>
                            <a:srgbClr val="FF0000"/>
                          </a:solidFill>
                          <a:latin typeface="+mj-lt"/>
                        </a:rPr>
                        <a:t>Obiettivi: gli obiettivi centrali che intendiamo raggiungere</a:t>
                      </a:r>
                    </a:p>
                    <a:p>
                      <a:r>
                        <a:rPr lang="it-CH" sz="3000">
                          <a:solidFill>
                            <a:srgbClr val="FF0000"/>
                          </a:solidFill>
                          <a:latin typeface="+mj-lt"/>
                        </a:rPr>
                        <a:t>entro il 2035</a:t>
                      </a:r>
                    </a:p>
                    <a:p>
                      <a:endParaRPr lang="de-CH" sz="3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0" marR="0" marT="0" marB="54000"/>
                </a:tc>
                <a:extLst>
                  <a:ext uri="{0D108BD9-81ED-4DB2-BD59-A6C34878D82A}">
                    <a16:rowId xmlns:a16="http://schemas.microsoft.com/office/drawing/2014/main" val="969357405"/>
                  </a:ext>
                </a:extLst>
              </a:tr>
              <a:tr h="645492">
                <a:tc>
                  <a:txBody>
                    <a:bodyPr/>
                    <a:lstStyle/>
                    <a:p>
                      <a:r>
                        <a:rPr lang="it-CH" sz="3000" b="0">
                          <a:latin typeface="+mj-lt"/>
                        </a:rPr>
                        <a:t>3</a:t>
                      </a:r>
                    </a:p>
                  </a:txBody>
                  <a:tcPr marL="0" marR="0" marT="0" marB="54000"/>
                </a:tc>
                <a:tc>
                  <a:txBody>
                    <a:bodyPr/>
                    <a:lstStyle/>
                    <a:p>
                      <a:r>
                        <a:rPr lang="it-CH" sz="3000">
                          <a:latin typeface="+mj-lt"/>
                        </a:rPr>
                        <a:t>Piano d’azione</a:t>
                      </a:r>
                      <a:r>
                        <a:rPr lang="it-CH" sz="3000">
                          <a:solidFill>
                            <a:schemeClr val="tx1"/>
                          </a:solidFill>
                          <a:latin typeface="+mj-lt"/>
                        </a:rPr>
                        <a:t>: le nostre misure concrete</a:t>
                      </a:r>
                    </a:p>
                    <a:p>
                      <a:r>
                        <a:rPr lang="it-CH" sz="3000">
                          <a:solidFill>
                            <a:schemeClr val="tx1"/>
                          </a:solidFill>
                          <a:latin typeface="+mj-lt"/>
                        </a:rPr>
                        <a:t>per il raggiungimento degli obiettivi</a:t>
                      </a:r>
                    </a:p>
                  </a:txBody>
                  <a:tcPr marL="0" marR="0" marT="0" marB="54000"/>
                </a:tc>
                <a:extLst>
                  <a:ext uri="{0D108BD9-81ED-4DB2-BD59-A6C34878D82A}">
                    <a16:rowId xmlns:a16="http://schemas.microsoft.com/office/drawing/2014/main" val="4278880785"/>
                  </a:ext>
                </a:extLst>
              </a:tr>
              <a:tr h="508878">
                <a:tc>
                  <a:txBody>
                    <a:bodyPr/>
                    <a:lstStyle/>
                    <a:p>
                      <a:endParaRPr lang="de-CH" sz="3500" b="0" dirty="0">
                        <a:latin typeface="+mj-lt"/>
                      </a:endParaRPr>
                    </a:p>
                  </a:txBody>
                  <a:tcPr marL="0" marR="0" marT="0" marB="54000"/>
                </a:tc>
                <a:tc>
                  <a:txBody>
                    <a:bodyPr/>
                    <a:lstStyle/>
                    <a:p>
                      <a:endParaRPr lang="de-CH" sz="3500" dirty="0"/>
                    </a:p>
                  </a:txBody>
                  <a:tcPr marL="0" marR="0" marT="0" marB="54000"/>
                </a:tc>
                <a:extLst>
                  <a:ext uri="{0D108BD9-81ED-4DB2-BD59-A6C34878D82A}">
                    <a16:rowId xmlns:a16="http://schemas.microsoft.com/office/drawing/2014/main" val="124508217"/>
                  </a:ext>
                </a:extLst>
              </a:tr>
              <a:tr h="357754">
                <a:tc>
                  <a:txBody>
                    <a:bodyPr/>
                    <a:lstStyle/>
                    <a:p>
                      <a:endParaRPr lang="de-CH" sz="3500" b="0" dirty="0">
                        <a:latin typeface="+mj-lt"/>
                      </a:endParaRPr>
                    </a:p>
                  </a:txBody>
                  <a:tcPr marL="0" marR="0" marT="0" marB="54000"/>
                </a:tc>
                <a:tc>
                  <a:txBody>
                    <a:bodyPr/>
                    <a:lstStyle/>
                    <a:p>
                      <a:endParaRPr lang="de-CH" sz="3500" dirty="0"/>
                    </a:p>
                  </a:txBody>
                  <a:tcPr marL="0" marR="0" marT="0" marB="54000"/>
                </a:tc>
                <a:extLst>
                  <a:ext uri="{0D108BD9-81ED-4DB2-BD59-A6C34878D82A}">
                    <a16:rowId xmlns:a16="http://schemas.microsoft.com/office/drawing/2014/main" val="3624047321"/>
                  </a:ext>
                </a:extLst>
              </a:tr>
              <a:tr h="357754">
                <a:tc>
                  <a:txBody>
                    <a:bodyPr/>
                    <a:lstStyle/>
                    <a:p>
                      <a:endParaRPr lang="de-CH" sz="3500"/>
                    </a:p>
                  </a:txBody>
                  <a:tcPr marL="0" marR="0" marT="0" marB="54000"/>
                </a:tc>
                <a:tc>
                  <a:txBody>
                    <a:bodyPr/>
                    <a:lstStyle/>
                    <a:p>
                      <a:endParaRPr lang="de-CH" sz="3500" dirty="0"/>
                    </a:p>
                  </a:txBody>
                  <a:tcPr marL="0" marR="0" marT="0" marB="54000"/>
                </a:tc>
                <a:extLst>
                  <a:ext uri="{0D108BD9-81ED-4DB2-BD59-A6C34878D82A}">
                    <a16:rowId xmlns:a16="http://schemas.microsoft.com/office/drawing/2014/main" val="4120012825"/>
                  </a:ext>
                </a:extLst>
              </a:tr>
              <a:tr h="324866">
                <a:tc>
                  <a:txBody>
                    <a:bodyPr/>
                    <a:lstStyle/>
                    <a:p>
                      <a:endParaRPr lang="de-CH" sz="3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de-CH" sz="35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74852296"/>
                  </a:ext>
                </a:extLst>
              </a:tr>
            </a:tbl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52A120-7D70-4F3B-B57F-1906DB35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CH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1957BB-2CD2-BCFE-2309-F72613960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6777" y="5427138"/>
            <a:ext cx="1178891" cy="104162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19B6E03-066B-C52E-51F5-2BDF0DF08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6860" y="5580882"/>
            <a:ext cx="2015873" cy="660002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3EAC79E3-7C3E-1F72-F671-5881C92D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CH"/>
              <a:t>Marzo 2024 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F4CAF482-3ECD-A3C5-F2C6-01A6E8E76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/>
              <a:t>Strategia 2035</a:t>
            </a:r>
          </a:p>
        </p:txBody>
      </p:sp>
    </p:spTree>
    <p:extLst>
      <p:ext uri="{BB962C8B-B14F-4D97-AF65-F5344CB8AC3E}">
        <p14:creationId xmlns:p14="http://schemas.microsoft.com/office/powerpoint/2010/main" val="609370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D2400-FC66-48B2-A308-EECE446F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Obiettivi</a:t>
            </a:r>
            <a:br>
              <a:rPr lang="it-CH"/>
            </a:br>
            <a:r>
              <a:rPr lang="it-CH">
                <a:solidFill>
                  <a:srgbClr val="EC1D23"/>
                </a:solidFill>
              </a:rPr>
              <a:t>Gli obiettivi centrali che intendiamo raggiungere entro il 2035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D82EB6-EB7B-40AB-B267-3CBEE9825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88" y="2071269"/>
            <a:ext cx="5599112" cy="3854114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it-CH" sz="18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Semplificare il sistema tariffario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it-CH" sz="18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Attirare e fidelizzare la clientela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it-CH" sz="18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Rafforzare la consapevolezza ambientale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it-CH" sz="18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Digitalizzare l’accesso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it-CH" sz="18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Promuovere l’innovazione nella distribuzione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it-CH" sz="18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Standardizzare l’informazione alla clientela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it-CH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kumimoji="0" lang="it-CH" sz="18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fruttare il potenziale dei dati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it-CH" sz="18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Coordinare la </a:t>
            </a:r>
            <a:r>
              <a:rPr kumimoji="0" lang="it-CH" sz="1800" b="0" i="0" u="none" strike="noStrike" cap="none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governance</a:t>
            </a:r>
            <a:endParaRPr kumimoji="0" lang="it-CH" sz="1800" b="0" i="0" u="none" strike="noStrike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AB1A2B-CB40-4929-A026-C07C073D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CH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989C864-3509-249A-58AC-6EA13ECA0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4312" y="-4021466"/>
            <a:ext cx="25569358" cy="511870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F29EED8-4152-B651-7380-4F7F53C33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83532" y="8568629"/>
            <a:ext cx="21763383" cy="283796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9895995-B721-CA9A-9410-7544A86CB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4523" y="3339170"/>
            <a:ext cx="15363567" cy="394952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B948413-5B26-D0FB-3BBA-13C8A4570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0367" y="881559"/>
            <a:ext cx="10819980" cy="199639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9362678-320E-D4EB-4AAD-EB88490238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1360" y="4752385"/>
            <a:ext cx="12238455" cy="240302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3526250-3215-019F-C3F0-EA1AED7950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783871" y="6246157"/>
            <a:ext cx="408802" cy="53758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BBD1498-589D-1AA0-9D12-7DD4CFE388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1664" y="8154669"/>
            <a:ext cx="948984" cy="41396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0949935-FD0F-D128-A6E6-F92D50FFA8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6360" y="6117592"/>
            <a:ext cx="486544" cy="25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92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59A898-8447-CE5A-877C-1134E76D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44EA891-AAF4-21E8-9CFE-E7265827D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70" y="0"/>
            <a:ext cx="986186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7729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5E703D8F-A415-9AEA-BEB1-B3E052D97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342" y="2456892"/>
            <a:ext cx="2668916" cy="71020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615F740-40E1-67BD-139B-8C874236F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444" y="1681055"/>
            <a:ext cx="3886200" cy="137995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6DA73F0-F24B-3B4E-E364-EC8DE9974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529826" y="7346865"/>
            <a:ext cx="5400197" cy="58069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9CB416B-F570-646A-818E-27B0E1B29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9330" y="-843348"/>
            <a:ext cx="7772400" cy="68468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AD2400-FC66-48B2-A308-EECE446F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Obiettivo 1</a:t>
            </a:r>
            <a:br>
              <a:rPr lang="it-CH"/>
            </a:br>
            <a:r>
              <a:rPr lang="it-CH">
                <a:solidFill>
                  <a:srgbClr val="EC1D23"/>
                </a:solidFill>
              </a:rPr>
              <a:t>Semplificare il sistema tariffario </a:t>
            </a:r>
            <a:br>
              <a:rPr lang="it-CH">
                <a:solidFill>
                  <a:srgbClr val="EC1D23"/>
                </a:solidFill>
              </a:rPr>
            </a:br>
            <a:br>
              <a:rPr lang="it-CH">
                <a:solidFill>
                  <a:srgbClr val="EC1D23"/>
                </a:solidFill>
              </a:rPr>
            </a:br>
            <a:endParaRPr lang="it-CH">
              <a:solidFill>
                <a:srgbClr val="EC1D23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D82EB6-EB7B-40AB-B267-3CBEE9825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794" y="2304551"/>
            <a:ext cx="4247437" cy="38978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  <a:defRPr/>
            </a:pPr>
            <a:r>
              <a:rPr lang="it-CH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Offriamo un sistema tariffario uniforme con offerte flessibili.</a:t>
            </a:r>
          </a:p>
          <a:p>
            <a:pPr>
              <a:lnSpc>
                <a:spcPct val="100000"/>
              </a:lnSpc>
              <a:spcBef>
                <a:spcPts val="1000"/>
              </a:spcBef>
              <a:defRPr/>
            </a:pPr>
            <a:r>
              <a:rPr lang="it-CH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 sistema che è a misura di cliente e tiene conto dei diversi comportamenti di viaggio e delle esigenze di mobilità.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AB1A2B-CB40-4929-A026-C07C073D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CH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205B4333-FCD6-CD1E-B261-FEBD0AFF08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6090" y="1587174"/>
            <a:ext cx="4104856" cy="4236421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02C14F-6F43-9E9B-32ED-497984035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CH"/>
              <a:t>Marzo 2024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B9F098-B2CB-D30B-903E-C02F7A3EF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/>
              <a:t>Strategia 2035</a:t>
            </a:r>
          </a:p>
        </p:txBody>
      </p:sp>
    </p:spTree>
    <p:extLst>
      <p:ext uri="{BB962C8B-B14F-4D97-AF65-F5344CB8AC3E}">
        <p14:creationId xmlns:p14="http://schemas.microsoft.com/office/powerpoint/2010/main" val="755859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7A3C3F2-B292-37AE-C31F-D894D5B70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29236" y="1916832"/>
            <a:ext cx="9505056" cy="131853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AD2400-FC66-48B2-A308-EECE446F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Obiettivo 2</a:t>
            </a:r>
            <a:br>
              <a:rPr lang="it-CH"/>
            </a:br>
            <a:r>
              <a:rPr lang="it-CH">
                <a:solidFill>
                  <a:srgbClr val="EC1D23"/>
                </a:solidFill>
              </a:rPr>
              <a:t>Attirare e fidelizzare la clientela</a:t>
            </a:r>
            <a:br>
              <a:rPr lang="it-CH">
                <a:solidFill>
                  <a:srgbClr val="EC1D23"/>
                </a:solidFill>
              </a:rPr>
            </a:br>
            <a:br>
              <a:rPr lang="it-CH">
                <a:solidFill>
                  <a:srgbClr val="EC1D23"/>
                </a:solidFill>
              </a:rPr>
            </a:br>
            <a:endParaRPr lang="it-CH">
              <a:solidFill>
                <a:srgbClr val="EC1D23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AB1A2B-CB40-4929-A026-C07C073D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CH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33D3F63-D001-E32A-067D-DAECEE04E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0711" y="2834934"/>
            <a:ext cx="2384243" cy="58588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D3873DC-CD78-9B31-C892-F5BC1B6F9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454" y="1814387"/>
            <a:ext cx="3657133" cy="4121852"/>
          </a:xfrm>
          <a:prstGeom prst="rect">
            <a:avLst/>
          </a:prstGeom>
        </p:spPr>
      </p:pic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9D06422-BA2E-6AD1-94E3-4AE29966F7CF}"/>
              </a:ext>
            </a:extLst>
          </p:cNvPr>
          <p:cNvSpPr txBox="1">
            <a:spLocks/>
          </p:cNvSpPr>
          <p:nvPr/>
        </p:nvSpPr>
        <p:spPr>
          <a:xfrm>
            <a:off x="6797675" y="2326068"/>
            <a:ext cx="4198054" cy="38541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5738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4988" indent="-174625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415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CH">
                <a:latin typeface="Arial" panose="020B0604020202020204" pitchFamily="34" charset="0"/>
                <a:ea typeface="Arial" panose="020B0604020202020204" pitchFamily="34" charset="0"/>
              </a:rPr>
              <a:t>Con bassi ostacoli d’accesso e</a:t>
            </a:r>
          </a:p>
          <a:p>
            <a:pPr>
              <a:lnSpc>
                <a:spcPct val="100000"/>
              </a:lnSpc>
            </a:pPr>
            <a:r>
              <a:rPr lang="it-CH">
                <a:latin typeface="Arial" panose="020B0604020202020204" pitchFamily="34" charset="0"/>
                <a:ea typeface="Arial" panose="020B0604020202020204" pitchFamily="34" charset="0"/>
              </a:rPr>
              <a:t>e offerte tariffarie adeguate, rendiamo i trasporti pubblici allettanti per tutti.</a:t>
            </a:r>
          </a:p>
          <a:p>
            <a:pPr>
              <a:lnSpc>
                <a:spcPct val="100000"/>
              </a:lnSpc>
            </a:pPr>
            <a:endParaRPr lang="de-CH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it-CH">
                <a:latin typeface="Arial" panose="020B0604020202020204" pitchFamily="34" charset="0"/>
                <a:ea typeface="Arial" panose="020B0604020202020204" pitchFamily="34" charset="0"/>
              </a:rPr>
              <a:t>In questo modo, attiriamo continuamente nuovi clienti e facciamo sì che ci rimangano fedeli.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de-CH" spc="0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" name="Freihandform 18">
            <a:extLst>
              <a:ext uri="{FF2B5EF4-FFF2-40B4-BE49-F238E27FC236}">
                <a16:creationId xmlns:a16="http://schemas.microsoft.com/office/drawing/2014/main" id="{47C7DAB3-BB83-D89A-4D4B-F12C2FB55A53}"/>
              </a:ext>
            </a:extLst>
          </p:cNvPr>
          <p:cNvSpPr/>
          <p:nvPr/>
        </p:nvSpPr>
        <p:spPr>
          <a:xfrm>
            <a:off x="3671314" y="-2852013"/>
            <a:ext cx="9623040" cy="1280586"/>
          </a:xfrm>
          <a:custGeom>
            <a:avLst/>
            <a:gdLst>
              <a:gd name="connsiteX0" fmla="*/ 0 w 11953461"/>
              <a:gd name="connsiteY0" fmla="*/ 2077846 h 2167465"/>
              <a:gd name="connsiteX1" fmla="*/ 3061252 w 11953461"/>
              <a:gd name="connsiteY1" fmla="*/ 1958577 h 2167465"/>
              <a:gd name="connsiteX2" fmla="*/ 5738191 w 11953461"/>
              <a:gd name="connsiteY2" fmla="*/ 249046 h 2167465"/>
              <a:gd name="connsiteX3" fmla="*/ 8786191 w 11953461"/>
              <a:gd name="connsiteY3" fmla="*/ 50264 h 2167465"/>
              <a:gd name="connsiteX4" fmla="*/ 9674087 w 11953461"/>
              <a:gd name="connsiteY4" fmla="*/ 646612 h 2167465"/>
              <a:gd name="connsiteX5" fmla="*/ 9369287 w 11953461"/>
              <a:gd name="connsiteY5" fmla="*/ 1083933 h 2167465"/>
              <a:gd name="connsiteX6" fmla="*/ 8017565 w 11953461"/>
              <a:gd name="connsiteY6" fmla="*/ 646612 h 2167465"/>
              <a:gd name="connsiteX7" fmla="*/ 8839200 w 11953461"/>
              <a:gd name="connsiteY7" fmla="*/ 209290 h 2167465"/>
              <a:gd name="connsiteX8" fmla="*/ 11953461 w 11953461"/>
              <a:gd name="connsiteY8" fmla="*/ 249046 h 216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53461" h="2167465">
                <a:moveTo>
                  <a:pt x="0" y="2077846"/>
                </a:moveTo>
                <a:cubicBezTo>
                  <a:pt x="1052443" y="2170611"/>
                  <a:pt x="2104887" y="2263377"/>
                  <a:pt x="3061252" y="1958577"/>
                </a:cubicBezTo>
                <a:cubicBezTo>
                  <a:pt x="4017617" y="1653777"/>
                  <a:pt x="4784035" y="567098"/>
                  <a:pt x="5738191" y="249046"/>
                </a:cubicBezTo>
                <a:cubicBezTo>
                  <a:pt x="6692347" y="-69006"/>
                  <a:pt x="8130208" y="-15997"/>
                  <a:pt x="8786191" y="50264"/>
                </a:cubicBezTo>
                <a:cubicBezTo>
                  <a:pt x="9442174" y="116525"/>
                  <a:pt x="9576904" y="474334"/>
                  <a:pt x="9674087" y="646612"/>
                </a:cubicBezTo>
                <a:cubicBezTo>
                  <a:pt x="9771270" y="818890"/>
                  <a:pt x="9645374" y="1083933"/>
                  <a:pt x="9369287" y="1083933"/>
                </a:cubicBezTo>
                <a:cubicBezTo>
                  <a:pt x="9093200" y="1083933"/>
                  <a:pt x="8105913" y="792386"/>
                  <a:pt x="8017565" y="646612"/>
                </a:cubicBezTo>
                <a:cubicBezTo>
                  <a:pt x="7929217" y="500838"/>
                  <a:pt x="8183217" y="275551"/>
                  <a:pt x="8839200" y="209290"/>
                </a:cubicBezTo>
                <a:cubicBezTo>
                  <a:pt x="9495183" y="143029"/>
                  <a:pt x="10724322" y="196037"/>
                  <a:pt x="11953461" y="249046"/>
                </a:cubicBezTo>
              </a:path>
            </a:pathLst>
          </a:custGeom>
          <a:noFill/>
          <a:ln>
            <a:solidFill>
              <a:srgbClr val="137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A98EDC-D556-4CA9-9767-FD5E79D31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CH"/>
              <a:t>Marzo 2024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B66595-B34E-3157-5090-DD39DC03B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/>
              <a:t>Strategia 2035</a:t>
            </a:r>
          </a:p>
        </p:txBody>
      </p:sp>
    </p:spTree>
    <p:extLst>
      <p:ext uri="{BB962C8B-B14F-4D97-AF65-F5344CB8AC3E}">
        <p14:creationId xmlns:p14="http://schemas.microsoft.com/office/powerpoint/2010/main" val="31077370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enutzerdefiniertes Design">
  <a:themeElements>
    <a:clrScheme name="SwissPass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FF0000"/>
      </a:accent1>
      <a:accent2>
        <a:srgbClr val="3364B7"/>
      </a:accent2>
      <a:accent3>
        <a:srgbClr val="339D64"/>
      </a:accent3>
      <a:accent4>
        <a:srgbClr val="FFC17C"/>
      </a:accent4>
      <a:accent5>
        <a:srgbClr val="FF6666"/>
      </a:accent5>
      <a:accent6>
        <a:srgbClr val="668BC9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90000" tIns="72000" rIns="72000" bIns="36000" rtlCol="0" anchor="t" anchorCtr="0"/>
      <a:lstStyle>
        <a:defPPr algn="l">
          <a:defRPr sz="1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headEnd w="med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 SwissPass V2[1]" id="{7E2E9E47-D03F-426E-9180-2FD042D3F14A}" vid="{4E3142B8-CEE0-4BDD-A9D2-5888BE526F69}"/>
    </a:ext>
  </a:extLst>
</a:theme>
</file>

<file path=ppt/theme/theme3.xml><?xml version="1.0" encoding="utf-8"?>
<a:theme xmlns:a="http://schemas.openxmlformats.org/drawingml/2006/main" name="7_Benutzerdefiniertes Design">
  <a:themeElements>
    <a:clrScheme name="SwissPass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FF0000"/>
      </a:accent1>
      <a:accent2>
        <a:srgbClr val="3364B7"/>
      </a:accent2>
      <a:accent3>
        <a:srgbClr val="339D64"/>
      </a:accent3>
      <a:accent4>
        <a:srgbClr val="FFC17C"/>
      </a:accent4>
      <a:accent5>
        <a:srgbClr val="FF6666"/>
      </a:accent5>
      <a:accent6>
        <a:srgbClr val="668BC9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90000" tIns="72000" rIns="72000" bIns="36000" rtlCol="0" anchor="t" anchorCtr="0"/>
      <a:lstStyle>
        <a:defPPr algn="l">
          <a:defRPr sz="1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headEnd w="med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 SwissPass V2[1]" id="{7E2E9E47-D03F-426E-9180-2FD042D3F14A}" vid="{4E3142B8-CEE0-4BDD-A9D2-5888BE526F69}"/>
    </a:ext>
  </a:extLst>
</a:theme>
</file>

<file path=ppt/theme/theme4.xml><?xml version="1.0" encoding="utf-8"?>
<a:theme xmlns:a="http://schemas.openxmlformats.org/drawingml/2006/main" name="3_Benutzerdefiniertes Design">
  <a:themeElements>
    <a:clrScheme name="SwissPass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FF0000"/>
      </a:accent1>
      <a:accent2>
        <a:srgbClr val="3364B7"/>
      </a:accent2>
      <a:accent3>
        <a:srgbClr val="339D64"/>
      </a:accent3>
      <a:accent4>
        <a:srgbClr val="FFC17C"/>
      </a:accent4>
      <a:accent5>
        <a:srgbClr val="FF6666"/>
      </a:accent5>
      <a:accent6>
        <a:srgbClr val="668BC9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90000" tIns="72000" rIns="72000" bIns="36000" rtlCol="0" anchor="t" anchorCtr="0"/>
      <a:lstStyle>
        <a:defPPr algn="l">
          <a:defRPr sz="1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headEnd w="med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 SwissPass V2[1]" id="{7E2E9E47-D03F-426E-9180-2FD042D3F14A}" vid="{4E3142B8-CEE0-4BDD-A9D2-5888BE526F69}"/>
    </a:ext>
  </a:extLst>
</a:theme>
</file>

<file path=ppt/theme/theme5.xml><?xml version="1.0" encoding="utf-8"?>
<a:theme xmlns:a="http://schemas.openxmlformats.org/drawingml/2006/main" name="1_Benutzerdefiniertes Design">
  <a:themeElements>
    <a:clrScheme name="SwissPass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FF0000"/>
      </a:accent1>
      <a:accent2>
        <a:srgbClr val="3364B7"/>
      </a:accent2>
      <a:accent3>
        <a:srgbClr val="339D64"/>
      </a:accent3>
      <a:accent4>
        <a:srgbClr val="FFC17C"/>
      </a:accent4>
      <a:accent5>
        <a:srgbClr val="FF6666"/>
      </a:accent5>
      <a:accent6>
        <a:srgbClr val="668BC9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90000" tIns="72000" rIns="72000" bIns="36000" rtlCol="0" anchor="t" anchorCtr="0"/>
      <a:lstStyle>
        <a:defPPr algn="l">
          <a:defRPr sz="1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headEnd w="med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 SwissPass V2[1]" id="{7E2E9E47-D03F-426E-9180-2FD042D3F14A}" vid="{4E3142B8-CEE0-4BDD-A9D2-5888BE526F69}"/>
    </a:ext>
  </a:extLst>
</a:theme>
</file>

<file path=ppt/theme/theme6.xml><?xml version="1.0" encoding="utf-8"?>
<a:theme xmlns:a="http://schemas.openxmlformats.org/drawingml/2006/main" name="2_Benutzerdefiniertes Design">
  <a:themeElements>
    <a:clrScheme name="SwissPass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FF0000"/>
      </a:accent1>
      <a:accent2>
        <a:srgbClr val="3364B7"/>
      </a:accent2>
      <a:accent3>
        <a:srgbClr val="339D64"/>
      </a:accent3>
      <a:accent4>
        <a:srgbClr val="FFC17C"/>
      </a:accent4>
      <a:accent5>
        <a:srgbClr val="FF6666"/>
      </a:accent5>
      <a:accent6>
        <a:srgbClr val="668BC9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90000" tIns="72000" rIns="72000" bIns="36000" rtlCol="0" anchor="t" anchorCtr="0"/>
      <a:lstStyle>
        <a:defPPr algn="l">
          <a:defRPr sz="1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headEnd w="med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 SwissPass V2[1]" id="{7E2E9E47-D03F-426E-9180-2FD042D3F14A}" vid="{4E3142B8-CEE0-4BDD-A9D2-5888BE526F69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2d40b1-f6cb-4cdd-b8f9-486b41866926" xsi:nil="true"/>
    <lcf76f155ced4ddcb4097134ff3c332f xmlns="2b5244f9-8f0c-494f-9618-44db5fb58af8">
      <Terms xmlns="http://schemas.microsoft.com/office/infopath/2007/PartnerControls"/>
    </lcf76f155ced4ddcb4097134ff3c332f>
    <SharedWithUsers xmlns="4efae935-63fe-4f2a-89d0-bde3306af01f">
      <UserInfo>
        <DisplayName>Roman Schwarzenbach</DisplayName>
        <AccountId>16</AccountId>
        <AccountType/>
      </UserInfo>
      <UserInfo>
        <DisplayName>Floriane Moerch</DisplayName>
        <AccountId>80</AccountId>
        <AccountType/>
      </UserInfo>
    </SharedWithUsers>
    <Bild xmlns="2b5244f9-8f0c-494f-9618-44db5fb58af8">
      <Url xsi:nil="true"/>
      <Description xsi:nil="true"/>
    </Bild>
    <_dlc_DocId xmlns="4efae935-63fe-4f2a-89d0-bde3306af01f">4MM6RH7P4WKD-1011517740-184340</_dlc_DocId>
    <_dlc_DocIdUrl xmlns="4efae935-63fe-4f2a-89d0-bde3306af01f">
      <Url>https://voev.sharepoint.com/sites/Kommunikationch-integral/_layouts/15/DocIdRedir.aspx?ID=4MM6RH7P4WKD-1011517740-184340</Url>
      <Description>4MM6RH7P4WKD-1011517740-184340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1D637CED438B14296643193FF682B5B" ma:contentTypeVersion="19" ma:contentTypeDescription="Ein neues Dokument erstellen." ma:contentTypeScope="" ma:versionID="37a59646899b7a009c999cd3a01cafaf">
  <xsd:schema xmlns:xsd="http://www.w3.org/2001/XMLSchema" xmlns:xs="http://www.w3.org/2001/XMLSchema" xmlns:p="http://schemas.microsoft.com/office/2006/metadata/properties" xmlns:ns2="2b5244f9-8f0c-494f-9618-44db5fb58af8" xmlns:ns3="4efae935-63fe-4f2a-89d0-bde3306af01f" xmlns:ns4="dd2d40b1-f6cb-4cdd-b8f9-486b41866926" targetNamespace="http://schemas.microsoft.com/office/2006/metadata/properties" ma:root="true" ma:fieldsID="23dc25a75bb41b2f752500374dc7289b" ns2:_="" ns3:_="" ns4:_="">
    <xsd:import namespace="2b5244f9-8f0c-494f-9618-44db5fb58af8"/>
    <xsd:import namespace="4efae935-63fe-4f2a-89d0-bde3306af01f"/>
    <xsd:import namespace="dd2d40b1-f6cb-4cdd-b8f9-486b418669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2:Bild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244f9-8f0c-494f-9618-44db5fb58a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Bild" ma:index="21" nillable="true" ma:displayName="Bild" ma:format="Image" ma:internalName="Bil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Bildmarkierungen" ma:readOnly="false" ma:fieldId="{5cf76f15-5ced-4ddc-b409-7134ff3c332f}" ma:taxonomyMulti="true" ma:sspId="7022d4cd-26ff-4595-90f3-a961ef1aba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ae935-63fe-4f2a-89d0-bde3306af01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1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d40b1-f6cb-4cdd-b8f9-486b41866926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9df6100e-697c-4a47-af29-14f5d8331140}" ma:internalName="TaxCatchAll" ma:showField="CatchAllData" ma:web="4efae935-63fe-4f2a-89d0-bde3306af0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A6F5442-CBEC-4E8A-A004-6288E4C422BB}">
  <ds:schemaRefs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4667ce75-89d7-44ae-ade6-128d347895d4"/>
    <ds:schemaRef ds:uri="f87d19fe-eb7c-4497-9872-c8cfa19cce73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F4BE14F-0B10-4989-8118-BE62A2D71D4A}"/>
</file>

<file path=customXml/itemProps3.xml><?xml version="1.0" encoding="utf-8"?>
<ds:datastoreItem xmlns:ds="http://schemas.openxmlformats.org/officeDocument/2006/customXml" ds:itemID="{FDDB228D-20A9-486E-9F1E-91B330C52D5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5507B3D-B210-41B2-B95A-4FAB88F1D87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2275</Words>
  <Application>Microsoft Office PowerPoint</Application>
  <PresentationFormat>Breitbild</PresentationFormat>
  <Paragraphs>496</Paragraphs>
  <Slides>33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6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8" baseType="lpstr">
      <vt:lpstr>Aptos</vt:lpstr>
      <vt:lpstr>Aptos Display</vt:lpstr>
      <vt:lpstr>Arial</vt:lpstr>
      <vt:lpstr>Helvetica</vt:lpstr>
      <vt:lpstr>HelveticaNeueLT Std</vt:lpstr>
      <vt:lpstr>Segoe UI Symbol</vt:lpstr>
      <vt:lpstr>Symbol</vt:lpstr>
      <vt:lpstr>Wingdings</vt:lpstr>
      <vt:lpstr>Office Theme</vt:lpstr>
      <vt:lpstr>Benutzerdefiniertes Design</vt:lpstr>
      <vt:lpstr>7_Benutzerdefiniertes Design</vt:lpstr>
      <vt:lpstr>3_Benutzerdefiniertes Design</vt:lpstr>
      <vt:lpstr>1_Benutzerdefiniertes Design</vt:lpstr>
      <vt:lpstr>2_Benutzerdefiniertes Design</vt:lpstr>
      <vt:lpstr>think-cell Folie</vt:lpstr>
      <vt:lpstr>Strategia 2035</vt:lpstr>
      <vt:lpstr>Programma La nostra tabella di marcia per oggi</vt:lpstr>
      <vt:lpstr>Programma La nostra tabella di marcia per oggi</vt:lpstr>
      <vt:lpstr>Linee guida Il nostro atteggiamento comune</vt:lpstr>
      <vt:lpstr>Programma La nostra tabella di marcia per oggi</vt:lpstr>
      <vt:lpstr>Obiettivi Gli obiettivi centrali che intendiamo raggiungere entro il 2035</vt:lpstr>
      <vt:lpstr>PowerPoint-Präsentation</vt:lpstr>
      <vt:lpstr>Obiettivo 1 Semplificare il sistema tariffario   </vt:lpstr>
      <vt:lpstr>Obiettivo 2 Attirare e fidelizzare la clientela  </vt:lpstr>
      <vt:lpstr>Indirizzi strategici Semplificare il sistema tariffario + attirare e fidelizzare la clientela     </vt:lpstr>
      <vt:lpstr>Indirizzi strategici Semplificare il sistema tariffario + attirare e fidelizzare la clientela     </vt:lpstr>
      <vt:lpstr>Obiettivo 3 Rafforzare la consapevolezza ambientale  </vt:lpstr>
      <vt:lpstr>Indirizzi strategici Rafforzare la consapevolezza ambientale  </vt:lpstr>
      <vt:lpstr>Indirizzi strategici Rafforzare la consapevolezza ambientale  </vt:lpstr>
      <vt:lpstr>Obiettivo 4 Digitalizzare l’accesso    </vt:lpstr>
      <vt:lpstr>Obiettivo 5 Promuovere l’innovazione nella distribuzione    </vt:lpstr>
      <vt:lpstr>Indirizzi strategici Digitalizzare l’accesso + promuovere le innovazioni nella distribuzione   </vt:lpstr>
      <vt:lpstr>Indirizzi strategici Digitalizzare l’accesso + promuovere le innovazioni nella distribuzione   </vt:lpstr>
      <vt:lpstr>Obiettivo 6 Standardizzare l’informazione alla clientela    </vt:lpstr>
      <vt:lpstr>Indirizzi strategici Standardizzare l’informazione alla clientela  </vt:lpstr>
      <vt:lpstr>Obiettivo 7 Sfruttare il potenziale dei dati    </vt:lpstr>
      <vt:lpstr>Indirizzi strategici Sfruttare il potenziale dei dati  </vt:lpstr>
      <vt:lpstr>Obiettivo 8 Coordinare la governance    </vt:lpstr>
      <vt:lpstr>Indirizzi strategici Coordinare la governance  </vt:lpstr>
      <vt:lpstr>PowerPoint-Präsentation</vt:lpstr>
      <vt:lpstr>Programma La nostra tabella di marcia per oggi</vt:lpstr>
      <vt:lpstr>Piano d’azione Tre misure selezionate per il raggiungimento degli obiettivi</vt:lpstr>
      <vt:lpstr>PowerPoint-Präsentation</vt:lpstr>
      <vt:lpstr>Strategia 2035</vt:lpstr>
      <vt:lpstr>PowerPoint-Präsentation</vt:lpstr>
      <vt:lpstr>Obiettivo per la distribuzione Collaborazione del settore più stretta e vincolante    </vt:lpstr>
      <vt:lpstr>Obiettivo per la governance Centralizzazione della logica tariffaria. La regionalità rimane importante.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Zense GmbH</dc:creator>
  <cp:lastModifiedBy>Roman Schwarzenbach</cp:lastModifiedBy>
  <cp:revision>330</cp:revision>
  <dcterms:created xsi:type="dcterms:W3CDTF">2024-03-05T15:06:09Z</dcterms:created>
  <dcterms:modified xsi:type="dcterms:W3CDTF">2024-04-04T07:21:58Z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0x01010011D637CED438B14296643193FF682B5B</vt:lpwstr>
  </property>
  <property fmtid="{D5CDD505-2E9C-101B-9397-08002B2CF9AE}" pid="3" name="MediaServiceImageTags">
    <vt:lpwstr/>
  </property>
  <property fmtid="{D5CDD505-2E9C-101B-9397-08002B2CF9AE}" pid="4" name="_dlc_DocIdItemGuid">
    <vt:lpwstr>e5fcd8bc-0e46-45f3-a41e-f1d7858113db</vt:lpwstr>
  </property>
</Properties>
</file>