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9" r:id="rId1"/>
    <p:sldMasterId id="2147483722" r:id="rId2"/>
  </p:sldMasterIdLst>
  <p:notesMasterIdLst>
    <p:notesMasterId r:id="rId5"/>
  </p:notesMasterIdLst>
  <p:handoutMasterIdLst>
    <p:handoutMasterId r:id="rId6"/>
  </p:handoutMasterIdLst>
  <p:sldIdLst>
    <p:sldId id="302" r:id="rId3"/>
    <p:sldId id="330" r:id="rId4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594CE"/>
    <a:srgbClr val="00659D"/>
    <a:srgbClr val="6494C9"/>
    <a:srgbClr val="CADAEC"/>
    <a:srgbClr val="00314C"/>
    <a:srgbClr val="B3CAE3"/>
    <a:srgbClr val="B8C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32" autoAdjust="0"/>
  </p:normalViewPr>
  <p:slideViewPr>
    <p:cSldViewPr>
      <p:cViewPr>
        <p:scale>
          <a:sx n="120" d="100"/>
          <a:sy n="120" d="100"/>
        </p:scale>
        <p:origin x="-894" y="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988" y="0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5F27D7A-6557-4A37-B499-FDBB341452C4}" type="datetimeFigureOut">
              <a:rPr lang="de-CH"/>
              <a:pPr>
                <a:defRPr/>
              </a:pPr>
              <a:t>09.12.2016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7346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988" y="9377346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3421026-1E89-4BB6-9054-67722EEFC1F0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97828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988" y="0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881A034-3BE5-4E5A-9EFB-265233410F6E}" type="datetimeFigureOut">
              <a:rPr lang="de-CH"/>
              <a:pPr>
                <a:defRPr/>
              </a:pPr>
              <a:t>09.12.2016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8" tIns="45559" rIns="91118" bIns="45559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256" y="4690277"/>
            <a:ext cx="5437165" cy="4441817"/>
          </a:xfrm>
          <a:prstGeom prst="rect">
            <a:avLst/>
          </a:prstGeom>
        </p:spPr>
        <p:txBody>
          <a:bodyPr vert="horz" lIns="91118" tIns="45559" rIns="91118" bIns="45559" rtlCol="0"/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CH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46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988" y="9377346"/>
            <a:ext cx="2945064" cy="493713"/>
          </a:xfrm>
          <a:prstGeom prst="rect">
            <a:avLst/>
          </a:prstGeom>
        </p:spPr>
        <p:txBody>
          <a:bodyPr vert="horz" lIns="91118" tIns="45559" rIns="91118" bIns="4555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9C2DEC-8B82-46BC-B487-8638283ED3E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6924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Bild durch Klicken auf Symbol hinzufügen</a:t>
            </a:r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130824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3275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82763"/>
            <a:ext cx="417671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6313" y="1782763"/>
            <a:ext cx="41783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9086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626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529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5940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9599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20113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09477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38950" y="981075"/>
            <a:ext cx="2125663" cy="53276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81075"/>
            <a:ext cx="6229350" cy="53276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652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6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Bild durch Klicken auf Symbol hinzufügen</a:t>
            </a:r>
            <a:endParaRPr lang="de-CH" noProof="0" dirty="0"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5"/>
          </p:nvPr>
        </p:nvSpPr>
        <p:spPr>
          <a:xfrm>
            <a:off x="407608" y="404813"/>
            <a:ext cx="4176000" cy="1900800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52000" tIns="180000" rIns="180000" bIns="180000"/>
          <a:lstStyle>
            <a:lvl1pPr marL="0" indent="0">
              <a:buNone/>
              <a:defRPr sz="3200" b="1">
                <a:solidFill>
                  <a:srgbClr val="00659D"/>
                </a:solidFill>
              </a:defRPr>
            </a:lvl1pPr>
            <a:lvl2pPr marL="457200" indent="0">
              <a:buNone/>
              <a:defRPr sz="3200" b="1">
                <a:solidFill>
                  <a:srgbClr val="00659D"/>
                </a:solidFill>
              </a:defRPr>
            </a:lvl2pPr>
            <a:lvl3pPr marL="914400" indent="0">
              <a:buNone/>
              <a:defRPr sz="3200" b="1">
                <a:solidFill>
                  <a:srgbClr val="00659D"/>
                </a:solidFill>
              </a:defRPr>
            </a:lvl3pPr>
            <a:lvl4pPr marL="1371600" indent="0">
              <a:buNone/>
              <a:defRPr sz="3200" b="1">
                <a:solidFill>
                  <a:srgbClr val="00659D"/>
                </a:solidFill>
              </a:defRPr>
            </a:lvl4pPr>
            <a:lvl5pPr marL="1828800" indent="0">
              <a:buNone/>
              <a:defRPr sz="3200" b="1">
                <a:solidFill>
                  <a:srgbClr val="00659D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dirty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/>
          </a:p>
        </p:txBody>
      </p:sp>
      <p:sp>
        <p:nvSpPr>
          <p:cNvPr id="6" name="Foliennummernplatzhalter 12"/>
          <p:cNvSpPr>
            <a:spLocks noGrp="1"/>
          </p:cNvSpPr>
          <p:nvPr>
            <p:ph type="sldNum" sz="quarter" idx="17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EF044AC0-6EA1-40ED-B828-4B38D4B44BD0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862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90488"/>
            <a:ext cx="95091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Bildplatzhalt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Bild durch Klicken auf Symbol hinzufügen</a:t>
            </a:r>
            <a:endParaRPr lang="de-CH" noProof="0" dirty="0"/>
          </a:p>
        </p:txBody>
      </p:sp>
      <p:sp>
        <p:nvSpPr>
          <p:cNvPr id="10" name="Titel 13"/>
          <p:cNvSpPr>
            <a:spLocks noGrp="1"/>
          </p:cNvSpPr>
          <p:nvPr>
            <p:ph type="title"/>
          </p:nvPr>
        </p:nvSpPr>
        <p:spPr>
          <a:xfrm>
            <a:off x="2915816" y="1411200"/>
            <a:ext cx="6048672" cy="793664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0"/>
          </p:nvPr>
        </p:nvSpPr>
        <p:spPr>
          <a:xfrm>
            <a:off x="2925763" y="2206326"/>
            <a:ext cx="6038850" cy="4377600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dirty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/>
          </a:p>
        </p:txBody>
      </p:sp>
      <p:sp>
        <p:nvSpPr>
          <p:cNvPr id="7" name="Foliennummernplatzhalter 12"/>
          <p:cNvSpPr>
            <a:spLocks noGrp="1"/>
          </p:cNvSpPr>
          <p:nvPr>
            <p:ph type="sldNum" sz="quarter" idx="15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0F2BA26E-7B7C-4D59-9773-D0583EF69294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6166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2606675" y="0"/>
            <a:ext cx="6543675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90488"/>
            <a:ext cx="95091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2915816" y="1411200"/>
            <a:ext cx="6048672" cy="793664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1"/>
          </p:nvPr>
        </p:nvSpPr>
        <p:spPr>
          <a:xfrm>
            <a:off x="2925763" y="2203450"/>
            <a:ext cx="6038850" cy="4376738"/>
          </a:xfrm>
          <a:prstGeom prst="rect">
            <a:avLst/>
          </a:prstGeom>
        </p:spPr>
        <p:txBody>
          <a:bodyPr/>
          <a:lstStyle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 dirty="0"/>
          </a:p>
        </p:txBody>
      </p:sp>
      <p:sp>
        <p:nvSpPr>
          <p:cNvPr id="7" name="Foliennummernplatzhalter 12"/>
          <p:cNvSpPr>
            <a:spLocks noGrp="1"/>
          </p:cNvSpPr>
          <p:nvPr>
            <p:ph type="sldNum" sz="quarter" idx="13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441765E8-7FE3-4ABA-8FCA-94A90B9128CD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5653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gross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90488"/>
            <a:ext cx="95091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Bildplatzhalt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Bild durch Klicken auf Symbol hinzufügen</a:t>
            </a:r>
            <a:endParaRPr lang="de-CH" noProof="0" dirty="0"/>
          </a:p>
        </p:txBody>
      </p:sp>
      <p:sp>
        <p:nvSpPr>
          <p:cNvPr id="10" name="Titel 13"/>
          <p:cNvSpPr>
            <a:spLocks noGrp="1"/>
          </p:cNvSpPr>
          <p:nvPr>
            <p:ph type="title"/>
          </p:nvPr>
        </p:nvSpPr>
        <p:spPr>
          <a:xfrm>
            <a:off x="2915816" y="1411200"/>
            <a:ext cx="6048672" cy="793664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9" name="Inhaltsplatzhalter 2"/>
          <p:cNvSpPr>
            <a:spLocks noGrp="1"/>
          </p:cNvSpPr>
          <p:nvPr>
            <p:ph sz="quarter" idx="11"/>
          </p:nvPr>
        </p:nvSpPr>
        <p:spPr>
          <a:xfrm>
            <a:off x="2925763" y="2203450"/>
            <a:ext cx="6038850" cy="4376738"/>
          </a:xfrm>
          <a:prstGeom prst="rect">
            <a:avLst/>
          </a:prstGeom>
        </p:spPr>
        <p:txBody>
          <a:bodyPr/>
          <a:lstStyle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 dirty="0"/>
          </a:p>
        </p:txBody>
      </p:sp>
      <p:sp>
        <p:nvSpPr>
          <p:cNvPr id="7" name="Foliennummernplatzhalter 12"/>
          <p:cNvSpPr>
            <a:spLocks noGrp="1"/>
          </p:cNvSpPr>
          <p:nvPr>
            <p:ph type="sldNum" sz="quarter" idx="15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1CA6FC51-E302-4182-BABE-228B6A02713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6372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/>
          <p:nvPr/>
        </p:nvSpPr>
        <p:spPr>
          <a:xfrm>
            <a:off x="2606675" y="0"/>
            <a:ext cx="6543675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90488"/>
            <a:ext cx="95091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13"/>
          <p:cNvSpPr>
            <a:spLocks noGrp="1"/>
          </p:cNvSpPr>
          <p:nvPr>
            <p:ph type="title"/>
          </p:nvPr>
        </p:nvSpPr>
        <p:spPr>
          <a:xfrm>
            <a:off x="2915816" y="1411200"/>
            <a:ext cx="6048672" cy="793664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10" name="Bildplatzhalt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606645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noProof="0" smtClean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2"/>
          <p:cNvSpPr>
            <a:spLocks noGrp="1"/>
          </p:cNvSpPr>
          <p:nvPr>
            <p:ph sz="quarter" idx="11"/>
          </p:nvPr>
        </p:nvSpPr>
        <p:spPr>
          <a:xfrm>
            <a:off x="2925763" y="2203450"/>
            <a:ext cx="6038850" cy="4376738"/>
          </a:xfrm>
          <a:prstGeom prst="rect">
            <a:avLst/>
          </a:prstGeom>
        </p:spPr>
        <p:txBody>
          <a:bodyPr/>
          <a:lstStyle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 dirty="0"/>
          </a:p>
        </p:txBody>
      </p:sp>
      <p:sp>
        <p:nvSpPr>
          <p:cNvPr id="9" name="Foliennummernplatzhalter 12"/>
          <p:cNvSpPr>
            <a:spLocks noGrp="1"/>
          </p:cNvSpPr>
          <p:nvPr>
            <p:ph type="sldNum" sz="quarter" idx="15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9B50E33B-298B-444D-A2AB-A6D7BDBFC25D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5032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2606675" y="0"/>
            <a:ext cx="6543675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5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90488"/>
            <a:ext cx="95091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13"/>
          <p:cNvSpPr>
            <a:spLocks noGrp="1"/>
          </p:cNvSpPr>
          <p:nvPr>
            <p:ph type="title"/>
          </p:nvPr>
        </p:nvSpPr>
        <p:spPr>
          <a:xfrm>
            <a:off x="2915816" y="1411200"/>
            <a:ext cx="6048672" cy="793664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15" name="Inhaltsplatzhalter 2"/>
          <p:cNvSpPr>
            <a:spLocks noGrp="1"/>
          </p:cNvSpPr>
          <p:nvPr>
            <p:ph sz="quarter" idx="11"/>
          </p:nvPr>
        </p:nvSpPr>
        <p:spPr>
          <a:xfrm>
            <a:off x="2925763" y="2203450"/>
            <a:ext cx="6038850" cy="4376738"/>
          </a:xfrm>
          <a:prstGeom prst="rect">
            <a:avLst/>
          </a:prstGeom>
        </p:spPr>
        <p:txBody>
          <a:bodyPr/>
          <a:lstStyle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3181350" y="182563"/>
            <a:ext cx="4470400" cy="25241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 smtClean="0"/>
              <a:t>Auftrag, Organisation und neue Dienstleistungen, O. Thill/T. Ammann</a:t>
            </a:r>
            <a:endParaRPr lang="de-CH" dirty="0"/>
          </a:p>
        </p:txBody>
      </p:sp>
      <p:sp>
        <p:nvSpPr>
          <p:cNvPr id="8" name="Foliennummernplatzhalter 12"/>
          <p:cNvSpPr>
            <a:spLocks noGrp="1"/>
          </p:cNvSpPr>
          <p:nvPr>
            <p:ph type="sldNum" sz="quarter" idx="13"/>
          </p:nvPr>
        </p:nvSpPr>
        <p:spPr>
          <a:xfrm>
            <a:off x="7715250" y="180975"/>
            <a:ext cx="601663" cy="2508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CH"/>
              <a:t>| </a:t>
            </a:r>
            <a:fld id="{FB38BDDA-250D-40C5-91CA-B49D7656A388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1905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24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21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594CE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0659D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59D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ts val="300"/>
        </a:spcAft>
        <a:buFont typeface="Arial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ts val="300"/>
        </a:spcBef>
        <a:spcAft>
          <a:spcPts val="300"/>
        </a:spcAft>
        <a:buFont typeface="Arial" charset="0"/>
        <a:buChar char="»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ts val="300"/>
        </a:spcBef>
        <a:spcAft>
          <a:spcPts val="30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ts val="300"/>
        </a:spcBef>
        <a:spcAft>
          <a:spcPts val="30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ts val="300"/>
        </a:spcBef>
        <a:spcAft>
          <a:spcPts val="300"/>
        </a:spcAft>
        <a:buFont typeface="Arial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1557338"/>
            <a:ext cx="9144000" cy="5300662"/>
          </a:xfrm>
          <a:prstGeom prst="rect">
            <a:avLst/>
          </a:prstGeom>
          <a:solidFill>
            <a:srgbClr val="E4ED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de-DE" sz="2000">
              <a:solidFill>
                <a:srgbClr val="000000"/>
              </a:solidFill>
              <a:latin typeface="Times" pitchFamily="18" charset="0"/>
              <a:cs typeface="+mn-cs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81075"/>
            <a:ext cx="8507413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Titelmasterformat durch Klicken bearbeiten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82763"/>
            <a:ext cx="8507413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 smtClean="0"/>
              <a:t>Textmasterformate durch Klicken bearbeiten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0" y="6538913"/>
            <a:ext cx="914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180000"/>
          <a:lstStyle/>
          <a:p>
            <a:pPr algn="r" eaLnBrk="0" hangingPunct="0"/>
            <a:r>
              <a:rPr lang="de-DE" sz="1200" dirty="0" smtClean="0">
                <a:solidFill>
                  <a:srgbClr val="000000"/>
                </a:solidFill>
                <a:cs typeface="+mn-cs"/>
              </a:rPr>
              <a:t>02.09.2016 / Seite </a:t>
            </a:r>
            <a:fld id="{B9B666D1-6EED-49C3-9072-6F23A1EFB52C}" type="slidenum">
              <a:rPr lang="de-DE" sz="1200" smtClean="0">
                <a:solidFill>
                  <a:srgbClr val="000000"/>
                </a:solidFill>
                <a:cs typeface="+mn-cs"/>
              </a:rPr>
              <a:pPr algn="r" eaLnBrk="0" hangingPunct="0"/>
              <a:t>‹Nr.›</a:t>
            </a:fld>
            <a:endParaRPr lang="de-DE" sz="1200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88753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989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 i="1">
          <a:solidFill>
            <a:srgbClr val="990033"/>
          </a:solidFill>
          <a:latin typeface="Arial" charset="0"/>
        </a:defRPr>
      </a:lvl9pPr>
    </p:titleStyle>
    <p:bodyStyle>
      <a:lvl1pPr marL="265113" indent="-265113" algn="l" rtl="0" fontAlgn="base">
        <a:lnSpc>
          <a:spcPct val="105000"/>
        </a:lnSpc>
        <a:spcBef>
          <a:spcPct val="35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271463" algn="l" rtl="0" fontAlgn="base">
        <a:lnSpc>
          <a:spcPct val="105000"/>
        </a:lnSpc>
        <a:spcBef>
          <a:spcPct val="1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079500" indent="-184150" algn="l" rtl="0" fontAlgn="base">
        <a:lnSpc>
          <a:spcPct val="105000"/>
        </a:lnSpc>
        <a:spcBef>
          <a:spcPct val="1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Bildplatzhalter 2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" b="11"/>
          <a:stretch>
            <a:fillRect/>
          </a:stretch>
        </p:blipFill>
        <p:spPr bwMode="auto">
          <a:xfrm>
            <a:off x="-36512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/>
        </p:nvSpPr>
        <p:spPr>
          <a:xfrm>
            <a:off x="2934288" y="1929026"/>
            <a:ext cx="6209712" cy="175432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lvl="0">
              <a:spcBef>
                <a:spcPts val="300"/>
              </a:spcBef>
              <a:spcAft>
                <a:spcPts val="300"/>
              </a:spcAft>
              <a:buFont typeface="Arial" charset="0"/>
              <a:buChar char="»"/>
            </a:pPr>
            <a:r>
              <a:rPr lang="de-CH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CH" sz="3600" b="1" dirty="0" err="1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Quartalsreporting</a:t>
            </a:r>
            <a:r>
              <a:rPr lang="de-CH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CH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</a:br>
            <a:r>
              <a:rPr lang="de-CH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de-CH" sz="3600" b="1" dirty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de-CH" altLang="de-DE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. Quartal der Erhebungs- </a:t>
            </a:r>
            <a:br>
              <a:rPr lang="de-CH" altLang="de-DE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</a:br>
            <a:r>
              <a:rPr lang="de-CH" altLang="de-DE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de-CH" altLang="de-DE" sz="3600" b="1" dirty="0" err="1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periode</a:t>
            </a:r>
            <a:r>
              <a:rPr lang="de-CH" altLang="de-DE" sz="3600" b="1" dirty="0" smtClean="0">
                <a:solidFill>
                  <a:srgbClr val="00659D"/>
                </a:solidFill>
                <a:latin typeface="Arial" pitchFamily="34" charset="0"/>
                <a:cs typeface="Arial" pitchFamily="34" charset="0"/>
              </a:rPr>
              <a:t> 2016-17</a:t>
            </a:r>
            <a:endParaRPr lang="de-CH" altLang="de-DE" sz="3600" b="1" dirty="0">
              <a:solidFill>
                <a:srgbClr val="0065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107503" y="4158582"/>
            <a:ext cx="48484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de-CH" sz="2400" dirty="0" smtClean="0">
                <a:latin typeface="Arial" pitchFamily="34" charset="0"/>
                <a:cs typeface="Arial" pitchFamily="34" charset="0"/>
              </a:rPr>
              <a:t>29. November 2016</a:t>
            </a:r>
            <a:endParaRPr lang="de-CH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hteck 7"/>
          <p:cNvSpPr>
            <a:spLocks noChangeArrowheads="1"/>
          </p:cNvSpPr>
          <p:nvPr/>
        </p:nvSpPr>
        <p:spPr bwMode="auto">
          <a:xfrm>
            <a:off x="4088452" y="5266865"/>
            <a:ext cx="505554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de-CH" altLang="de-DE" sz="2400" b="1" dirty="0" smtClean="0"/>
              <a:t>Othmar Thill, </a:t>
            </a:r>
            <a:br>
              <a:rPr lang="de-CH" altLang="de-DE" sz="2400" b="1" dirty="0" smtClean="0"/>
            </a:br>
            <a:r>
              <a:rPr lang="de-CH" altLang="de-DE" dirty="0" smtClean="0"/>
              <a:t>Fachbereichsleiter Verteilschlüssel, ch-direct</a:t>
            </a:r>
          </a:p>
          <a:p>
            <a:pPr>
              <a:spcAft>
                <a:spcPts val="600"/>
              </a:spcAft>
            </a:pPr>
            <a:r>
              <a:rPr lang="de-CH" altLang="de-DE" sz="2400" b="1" dirty="0" smtClean="0"/>
              <a:t>Thomas Ammann</a:t>
            </a:r>
            <a:br>
              <a:rPr lang="de-CH" altLang="de-DE" sz="2400" b="1" dirty="0" smtClean="0"/>
            </a:br>
            <a:r>
              <a:rPr lang="de-CH" altLang="de-DE" dirty="0" smtClean="0"/>
              <a:t>Teameiter Produktion Verteilschlüssel, ch-direct</a:t>
            </a:r>
            <a:endParaRPr lang="de-CH" altLang="de-DE" dirty="0"/>
          </a:p>
          <a:p>
            <a:pPr>
              <a:spcAft>
                <a:spcPts val="600"/>
              </a:spcAft>
            </a:pPr>
            <a:endParaRPr lang="de-CH" altLang="de-DE" dirty="0"/>
          </a:p>
        </p:txBody>
      </p:sp>
      <p:sp>
        <p:nvSpPr>
          <p:cNvPr id="7176" name="Rechteck 8"/>
          <p:cNvSpPr>
            <a:spLocks noChangeArrowheads="1"/>
          </p:cNvSpPr>
          <p:nvPr/>
        </p:nvSpPr>
        <p:spPr bwMode="auto">
          <a:xfrm>
            <a:off x="3612131" y="4035401"/>
            <a:ext cx="39105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altLang="de-DE" sz="4000" dirty="0"/>
              <a:t>»</a:t>
            </a:r>
            <a:endParaRPr lang="de-CH" altLang="de-DE" sz="2000" dirty="0"/>
          </a:p>
        </p:txBody>
      </p:sp>
      <p:sp>
        <p:nvSpPr>
          <p:cNvPr id="7178" name="Rechteck 10"/>
          <p:cNvSpPr>
            <a:spLocks noChangeArrowheads="1"/>
          </p:cNvSpPr>
          <p:nvPr/>
        </p:nvSpPr>
        <p:spPr bwMode="auto">
          <a:xfrm>
            <a:off x="2933700" y="1412875"/>
            <a:ext cx="599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b="1" dirty="0" smtClean="0"/>
              <a:t>Produktion Verteilschlüssel</a:t>
            </a:r>
            <a:endParaRPr lang="de-DE" altLang="de-DE" b="1" dirty="0"/>
          </a:p>
        </p:txBody>
      </p:sp>
      <p:pic>
        <p:nvPicPr>
          <p:cNvPr id="7179" name="Grafik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4150"/>
            <a:ext cx="188753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hteck 9"/>
          <p:cNvSpPr>
            <a:spLocks noChangeArrowheads="1"/>
          </p:cNvSpPr>
          <p:nvPr/>
        </p:nvSpPr>
        <p:spPr bwMode="auto">
          <a:xfrm>
            <a:off x="3663562" y="5200993"/>
            <a:ext cx="392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altLang="de-DE" sz="3200" dirty="0"/>
              <a:t>»</a:t>
            </a:r>
            <a:endParaRPr lang="de-CH" alt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el 22"/>
          <p:cNvSpPr>
            <a:spLocks noGrp="1"/>
          </p:cNvSpPr>
          <p:nvPr>
            <p:ph type="title"/>
          </p:nvPr>
        </p:nvSpPr>
        <p:spPr bwMode="auto">
          <a:xfrm>
            <a:off x="323528" y="620688"/>
            <a:ext cx="8640663" cy="8657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CH" dirty="0" smtClean="0"/>
              <a:t>Reporting </a:t>
            </a:r>
            <a:r>
              <a:rPr lang="de-CH" dirty="0"/>
              <a:t>Produktion </a:t>
            </a:r>
            <a:r>
              <a:rPr lang="de-CH" dirty="0" smtClean="0"/>
              <a:t>Verteilschlüssel</a:t>
            </a:r>
            <a:br>
              <a:rPr lang="de-CH" dirty="0" smtClean="0"/>
            </a:br>
            <a:r>
              <a:rPr lang="de-CH" dirty="0" smtClean="0"/>
              <a:t>1. </a:t>
            </a:r>
            <a:r>
              <a:rPr lang="de-CH" dirty="0"/>
              <a:t>Quartal - Erhebungsperiode </a:t>
            </a:r>
            <a:r>
              <a:rPr lang="de-CH" dirty="0" smtClean="0"/>
              <a:t>2016-17</a:t>
            </a:r>
            <a:endParaRPr lang="de-CH"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47107" name="Textplatzhalter 31"/>
          <p:cNvSpPr>
            <a:spLocks noGrp="1"/>
          </p:cNvSpPr>
          <p:nvPr>
            <p:ph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CH" altLang="de-DE" dirty="0" smtClean="0">
                <a:latin typeface="Arial" charset="0"/>
                <a:cs typeface="Arial" charset="0"/>
              </a:rPr>
              <a:t>Dies ist die Grafik XY</a:t>
            </a:r>
          </a:p>
        </p:txBody>
      </p:sp>
      <p:sp>
        <p:nvSpPr>
          <p:cNvPr id="47108" name="Fußzeilenplatzhalter 3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CH" altLang="de-DE" dirty="0" err="1" smtClean="0"/>
              <a:t>Quartalsreporting</a:t>
            </a:r>
            <a:r>
              <a:rPr lang="de-CH" altLang="de-DE" dirty="0"/>
              <a:t> </a:t>
            </a:r>
            <a:r>
              <a:rPr lang="de-CH" altLang="de-DE" dirty="0" smtClean="0"/>
              <a:t>Produktion Verteilschlüssel, O. Thill/T. Ammann</a:t>
            </a:r>
            <a:endParaRPr lang="de-CH" altLang="de-DE" dirty="0"/>
          </a:p>
        </p:txBody>
      </p:sp>
      <p:sp>
        <p:nvSpPr>
          <p:cNvPr id="47109" name="Foliennummernplatzhalter 4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22B429-ECBA-4C75-B3D6-9C07E211013B}" type="slidenum">
              <a:rPr lang="de-CH" altLang="de-DE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CH" altLang="de-DE"/>
          </a:p>
        </p:txBody>
      </p:sp>
      <p:graphicFrame>
        <p:nvGraphicFramePr>
          <p:cNvPr id="6" name="Bildplatzhalt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1792052"/>
              </p:ext>
            </p:extLst>
          </p:nvPr>
        </p:nvGraphicFramePr>
        <p:xfrm>
          <a:off x="396571" y="1772816"/>
          <a:ext cx="8350858" cy="5037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4394"/>
                <a:gridCol w="4176464"/>
              </a:tblGrid>
              <a:tr h="421526"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smtClean="0">
                          <a:solidFill>
                            <a:srgbClr val="FFFFFF"/>
                          </a:solidFill>
                        </a:rPr>
                        <a:t>Qualität</a:t>
                      </a:r>
                      <a:endParaRPr lang="de-CH" sz="16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b="1" kern="1200" baseline="0" dirty="0" smtClean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Termin</a:t>
                      </a:r>
                      <a:endParaRPr lang="de-CH" sz="1600" b="1" kern="1200" baseline="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803008">
                <a:tc>
                  <a:txBody>
                    <a:bodyPr/>
                    <a:lstStyle/>
                    <a:p>
                      <a:endParaRPr lang="de-CH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de-CH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sz="16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9363">
                <a:tc>
                  <a:txBody>
                    <a:bodyPr/>
                    <a:lstStyle/>
                    <a:p>
                      <a:r>
                        <a:rPr lang="de-CH" sz="1600" b="1" dirty="0" smtClean="0">
                          <a:solidFill>
                            <a:srgbClr val="FFFFFF"/>
                          </a:solidFill>
                        </a:rPr>
                        <a:t>Qualität</a:t>
                      </a:r>
                      <a:r>
                        <a:rPr lang="de-CH" sz="1600" b="1" baseline="0" dirty="0" smtClean="0">
                          <a:solidFill>
                            <a:srgbClr val="FFFFFF"/>
                          </a:solidFill>
                        </a:rPr>
                        <a:t> Haupterfassung: GA16 / FVP16 / Tel16</a:t>
                      </a:r>
                      <a:endParaRPr lang="de-CH" sz="1600" b="1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600" b="1" kern="1200" baseline="0" dirty="0" smtClean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Termin - Arbeitsstand</a:t>
                      </a:r>
                      <a:endParaRPr lang="de-CH" sz="1600" b="1" kern="1200" baseline="0" dirty="0">
                        <a:solidFill>
                          <a:srgbClr val="FFFF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1241823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  <a:tabLst>
                          <a:tab pos="2416175" algn="l"/>
                        </a:tabLst>
                      </a:pPr>
                      <a:r>
                        <a:rPr lang="de-CH" sz="1600" dirty="0" smtClean="0"/>
                        <a:t>Kontrollierte</a:t>
                      </a:r>
                      <a:r>
                        <a:rPr lang="de-CH" sz="1600" baseline="0" dirty="0" smtClean="0"/>
                        <a:t> Reiseblätter:	500</a:t>
                      </a:r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2416175" algn="l"/>
                        </a:tabLst>
                      </a:pPr>
                      <a:r>
                        <a:rPr lang="de-CH" sz="1600" dirty="0" smtClean="0"/>
                        <a:t>Verarbeitete Reiseblätter:</a:t>
                      </a:r>
                      <a:r>
                        <a:rPr lang="de-CH" sz="1600" baseline="0" dirty="0" smtClean="0"/>
                        <a:t>	11’352</a:t>
                      </a:r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2416175" algn="l"/>
                        </a:tabLst>
                      </a:pPr>
                      <a:r>
                        <a:rPr lang="de-CH" sz="1600" baseline="0" dirty="0" smtClean="0"/>
                        <a:t>Fahrten korrekt* erfasst:	</a:t>
                      </a:r>
                      <a:r>
                        <a:rPr lang="de-CH" sz="1600" b="1" baseline="0" dirty="0" smtClean="0"/>
                        <a:t>96.26%</a:t>
                      </a:r>
                      <a:endParaRPr lang="de-CH" sz="1600" b="1" baseline="0" dirty="0" smtClean="0"/>
                    </a:p>
                    <a:p>
                      <a:pPr marL="0" indent="0" defTabSz="450850">
                        <a:buFont typeface="Arial" pitchFamily="34" charset="0"/>
                        <a:buNone/>
                      </a:pPr>
                      <a:r>
                        <a:rPr lang="de-CH" sz="1600" b="1" baseline="0" dirty="0" smtClean="0">
                          <a:sym typeface="Wingdings" panose="05000000000000000000" pitchFamily="2" charset="2"/>
                        </a:rPr>
                        <a:t>	 Prädi</a:t>
                      </a:r>
                      <a:r>
                        <a:rPr lang="de-CH" sz="1600" b="1" baseline="0" dirty="0" smtClean="0"/>
                        <a:t>kat </a:t>
                      </a:r>
                      <a:r>
                        <a:rPr lang="de-CH" sz="1600" b="1" baseline="0" smtClean="0"/>
                        <a:t>«sehr gut</a:t>
                      </a:r>
                      <a:r>
                        <a:rPr lang="de-CH" sz="1600" b="1" baseline="0" dirty="0" smtClean="0"/>
                        <a:t>»</a:t>
                      </a:r>
                    </a:p>
                    <a:p>
                      <a:pPr marL="0" indent="0" defTabSz="450850">
                        <a:buFont typeface="Arial" pitchFamily="34" charset="0"/>
                        <a:buNone/>
                      </a:pPr>
                      <a:endParaRPr lang="de-CH" sz="400" b="1" baseline="0" dirty="0" smtClean="0"/>
                    </a:p>
                    <a:p>
                      <a:pPr marL="0" indent="0" defTabSz="450850">
                        <a:buFont typeface="Arial" pitchFamily="34" charset="0"/>
                        <a:buNone/>
                      </a:pPr>
                      <a:r>
                        <a:rPr lang="de-CH" sz="900" dirty="0" smtClean="0"/>
                        <a:t>Skala: 92%=befriedigend</a:t>
                      </a:r>
                      <a:r>
                        <a:rPr lang="de-CH" sz="900" baseline="0" dirty="0" smtClean="0"/>
                        <a:t> / 94%=gut / 96%=sehr gut / 98%=hervorragend</a:t>
                      </a:r>
                      <a:endParaRPr lang="de-CH" sz="9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804863" indent="-804863">
                        <a:buFont typeface="Arial" pitchFamily="34" charset="0"/>
                        <a:buNone/>
                      </a:pPr>
                      <a:r>
                        <a:rPr lang="de-CH" sz="1600" dirty="0" smtClean="0"/>
                        <a:t>GA 15:	</a:t>
                      </a:r>
                      <a:r>
                        <a:rPr lang="de-CH" sz="1600" baseline="0" dirty="0" smtClean="0"/>
                        <a:t>abgeschlossen</a:t>
                      </a:r>
                    </a:p>
                    <a:p>
                      <a:pPr marL="804863" indent="-804863">
                        <a:buFont typeface="Arial" pitchFamily="34" charset="0"/>
                        <a:buNone/>
                      </a:pPr>
                      <a:r>
                        <a:rPr lang="de-CH" sz="1600" dirty="0" smtClean="0"/>
                        <a:t>GA 16:	Haupterfassung und Taxierung laufen</a:t>
                      </a:r>
                    </a:p>
                    <a:p>
                      <a:pPr marL="804863" indent="-804863">
                        <a:buFont typeface="Arial" pitchFamily="34" charset="0"/>
                        <a:buNone/>
                      </a:pPr>
                      <a:r>
                        <a:rPr lang="de-CH" sz="1600" dirty="0" smtClean="0"/>
                        <a:t>FVP</a:t>
                      </a:r>
                      <a:r>
                        <a:rPr lang="de-CH" sz="1600" baseline="0" dirty="0" smtClean="0"/>
                        <a:t> 16:	</a:t>
                      </a:r>
                      <a:r>
                        <a:rPr lang="de-CH" sz="1600" dirty="0" smtClean="0"/>
                        <a:t>Haupterfassung und Taxierung laufen</a:t>
                      </a:r>
                    </a:p>
                    <a:p>
                      <a:pPr marL="804863" indent="-804863">
                        <a:buFont typeface="Arial" pitchFamily="34" charset="0"/>
                        <a:buNone/>
                      </a:pPr>
                      <a:r>
                        <a:rPr lang="de-CH" sz="1600" baseline="0" dirty="0" smtClean="0"/>
                        <a:t>Telefon: 	</a:t>
                      </a:r>
                      <a:r>
                        <a:rPr lang="de-CH" sz="1600" dirty="0" smtClean="0"/>
                        <a:t>Haupterfassung und Taxierung laufen</a:t>
                      </a:r>
                    </a:p>
                  </a:txBody>
                  <a:tcPr/>
                </a:tc>
              </a:tr>
              <a:tr h="409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de-CH" sz="1600" b="1" dirty="0" smtClean="0">
                          <a:solidFill>
                            <a:srgbClr val="FFFFFF"/>
                          </a:solidFill>
                        </a:rPr>
                        <a:t>Qualität</a:t>
                      </a:r>
                      <a:r>
                        <a:rPr lang="de-CH" sz="1600" b="1" baseline="0" dirty="0" smtClean="0">
                          <a:solidFill>
                            <a:srgbClr val="FFFFFF"/>
                          </a:solidFill>
                        </a:rPr>
                        <a:t> Taxierung: GA15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804863" indent="-804863">
                        <a:buFont typeface="Arial" pitchFamily="34" charset="0"/>
                        <a:buNone/>
                      </a:pPr>
                      <a:endParaRPr lang="de-CH" sz="1600" baseline="0" dirty="0" smtClean="0"/>
                    </a:p>
                  </a:txBody>
                  <a:tcPr/>
                </a:tc>
              </a:tr>
              <a:tr h="1323476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  <a:tabLst>
                          <a:tab pos="2784475" algn="l"/>
                        </a:tabLst>
                      </a:pPr>
                      <a:r>
                        <a:rPr lang="de-CH" sz="1600" dirty="0" smtClean="0"/>
                        <a:t>Kontrollierte</a:t>
                      </a:r>
                      <a:r>
                        <a:rPr lang="de-CH" sz="1600" baseline="0" dirty="0" smtClean="0"/>
                        <a:t> Verbindungen:	3’250</a:t>
                      </a:r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2784475" algn="l"/>
                        </a:tabLst>
                      </a:pPr>
                      <a:r>
                        <a:rPr lang="de-CH" sz="1600" dirty="0" smtClean="0"/>
                        <a:t>Verarbeitete Verbindungen:	</a:t>
                      </a:r>
                      <a:r>
                        <a:rPr lang="de-CH" sz="1600" baseline="0" dirty="0" smtClean="0"/>
                        <a:t>23’687</a:t>
                      </a:r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2784475" algn="l"/>
                        </a:tabLst>
                      </a:pPr>
                      <a:r>
                        <a:rPr lang="de-CH" sz="1600" baseline="0" dirty="0" smtClean="0"/>
                        <a:t>Verbindungen korrekt* taxiert:	</a:t>
                      </a:r>
                      <a:r>
                        <a:rPr lang="de-CH" sz="1600" b="1" baseline="0" dirty="0" smtClean="0"/>
                        <a:t>96.12%</a:t>
                      </a:r>
                      <a:endParaRPr lang="de-CH" sz="1600" b="1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450850" algn="l"/>
                          <a:tab pos="2784475" algn="l"/>
                        </a:tabLst>
                      </a:pPr>
                      <a:r>
                        <a:rPr lang="de-CH" sz="1600" b="1" baseline="0" dirty="0" smtClean="0">
                          <a:sym typeface="Wingdings" panose="05000000000000000000" pitchFamily="2" charset="2"/>
                        </a:rPr>
                        <a:t>	 </a:t>
                      </a:r>
                      <a:r>
                        <a:rPr lang="de-CH" sz="1600" b="1" baseline="0" dirty="0" smtClean="0"/>
                        <a:t>Prädikat </a:t>
                      </a:r>
                      <a:r>
                        <a:rPr lang="de-CH" sz="1600" b="1" baseline="0" dirty="0" smtClean="0"/>
                        <a:t>«gut»</a:t>
                      </a:r>
                      <a:endParaRPr lang="de-CH" sz="1600" b="1" baseline="0" dirty="0" smtClean="0"/>
                    </a:p>
                    <a:p>
                      <a:pPr marL="0" indent="0" defTabSz="450850">
                        <a:buFont typeface="Arial" pitchFamily="34" charset="0"/>
                        <a:buNone/>
                      </a:pPr>
                      <a:endParaRPr lang="de-CH" sz="400" b="1" baseline="0" dirty="0" smtClean="0"/>
                    </a:p>
                    <a:p>
                      <a:pPr marL="0" indent="0" defTabSz="450850">
                        <a:buFont typeface="Arial" pitchFamily="34" charset="0"/>
                        <a:buNone/>
                      </a:pPr>
                      <a:r>
                        <a:rPr lang="de-CH" sz="900" dirty="0" smtClean="0"/>
                        <a:t>Skala: 95%=befriedigend</a:t>
                      </a:r>
                      <a:r>
                        <a:rPr lang="de-CH" sz="900" baseline="0" dirty="0" smtClean="0"/>
                        <a:t> / 96%=gut / 97%=sehr gut / 98%=hervorragend</a:t>
                      </a:r>
                      <a:endParaRPr lang="de-CH" sz="900" dirty="0" smtClean="0"/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450850" algn="l"/>
                          <a:tab pos="2784475" algn="l"/>
                        </a:tabLst>
                      </a:pPr>
                      <a:endParaRPr lang="de-CH" sz="900" b="1" baseline="0" dirty="0" smtClean="0"/>
                    </a:p>
                    <a:p>
                      <a:pPr marL="0" indent="0">
                        <a:buFont typeface="Arial" pitchFamily="34" charset="0"/>
                        <a:buNone/>
                        <a:tabLst>
                          <a:tab pos="450850" algn="l"/>
                          <a:tab pos="2784475" algn="l"/>
                        </a:tabLst>
                      </a:pPr>
                      <a:r>
                        <a:rPr lang="de-CH" sz="900" b="0" spc="-50" baseline="0" dirty="0" smtClean="0"/>
                        <a:t>* Korrekt oder Fehler ohne Auswirkungen auf Einnahmenverteilschlüssel</a:t>
                      </a:r>
                      <a:endParaRPr lang="de-CH" sz="900" b="0" spc="-50" baseline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804863" indent="-804863">
                        <a:buFont typeface="Arial" pitchFamily="34" charset="0"/>
                        <a:buNone/>
                      </a:pPr>
                      <a:endParaRPr lang="de-CH" sz="1600" baseline="0" dirty="0" smtClean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8" name="Group 2"/>
          <p:cNvGrpSpPr/>
          <p:nvPr/>
        </p:nvGrpSpPr>
        <p:grpSpPr>
          <a:xfrm>
            <a:off x="1592261" y="2482430"/>
            <a:ext cx="1224135" cy="432048"/>
            <a:chOff x="-2412776" y="2725541"/>
            <a:chExt cx="1224135" cy="432048"/>
          </a:xfrm>
        </p:grpSpPr>
        <p:sp>
          <p:nvSpPr>
            <p:cNvPr id="9" name="Rounded Rectangle 57"/>
            <p:cNvSpPr/>
            <p:nvPr/>
          </p:nvSpPr>
          <p:spPr bwMode="auto">
            <a:xfrm>
              <a:off x="-2412776" y="2725541"/>
              <a:ext cx="1224135" cy="432048"/>
            </a:xfrm>
            <a:prstGeom prst="round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67000">
                  <a:schemeClr val="tx1">
                    <a:lumMod val="75000"/>
                    <a:lumOff val="2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</a:gra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Oval 58"/>
            <p:cNvSpPr/>
            <p:nvPr/>
          </p:nvSpPr>
          <p:spPr bwMode="auto">
            <a:xfrm>
              <a:off x="-1944725" y="2797549"/>
              <a:ext cx="288032" cy="2880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Oval 59"/>
            <p:cNvSpPr/>
            <p:nvPr/>
          </p:nvSpPr>
          <p:spPr bwMode="auto">
            <a:xfrm>
              <a:off x="-1584685" y="2797549"/>
              <a:ext cx="288032" cy="2880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Oval 60"/>
            <p:cNvSpPr/>
            <p:nvPr/>
          </p:nvSpPr>
          <p:spPr bwMode="auto">
            <a:xfrm>
              <a:off x="-2304765" y="2796905"/>
              <a:ext cx="288032" cy="288032"/>
            </a:xfrm>
            <a:prstGeom prst="ellipse">
              <a:avLst/>
            </a:prstGeom>
            <a:solidFill>
              <a:srgbClr val="92D050"/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3" name="Group 66"/>
          <p:cNvGrpSpPr/>
          <p:nvPr/>
        </p:nvGrpSpPr>
        <p:grpSpPr>
          <a:xfrm>
            <a:off x="6130702" y="2481786"/>
            <a:ext cx="1224135" cy="432048"/>
            <a:chOff x="-2412776" y="2725541"/>
            <a:chExt cx="1224135" cy="432048"/>
          </a:xfrm>
        </p:grpSpPr>
        <p:sp>
          <p:nvSpPr>
            <p:cNvPr id="14" name="Rounded Rectangle 67"/>
            <p:cNvSpPr/>
            <p:nvPr/>
          </p:nvSpPr>
          <p:spPr bwMode="auto">
            <a:xfrm>
              <a:off x="-2412776" y="2725541"/>
              <a:ext cx="1224135" cy="432048"/>
            </a:xfrm>
            <a:prstGeom prst="round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67000">
                  <a:schemeClr val="tx1">
                    <a:lumMod val="75000"/>
                    <a:lumOff val="2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</a:gra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Oval 68"/>
            <p:cNvSpPr/>
            <p:nvPr/>
          </p:nvSpPr>
          <p:spPr bwMode="auto">
            <a:xfrm>
              <a:off x="-1944725" y="2797549"/>
              <a:ext cx="288032" cy="2880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Oval 69"/>
            <p:cNvSpPr/>
            <p:nvPr/>
          </p:nvSpPr>
          <p:spPr bwMode="auto">
            <a:xfrm>
              <a:off x="-1584685" y="2797549"/>
              <a:ext cx="288032" cy="2880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Oval 70"/>
            <p:cNvSpPr/>
            <p:nvPr/>
          </p:nvSpPr>
          <p:spPr bwMode="auto">
            <a:xfrm>
              <a:off x="-2304765" y="2796905"/>
              <a:ext cx="288032" cy="288032"/>
            </a:xfrm>
            <a:prstGeom prst="ellipse">
              <a:avLst/>
            </a:prstGeom>
            <a:solidFill>
              <a:srgbClr val="92D050"/>
            </a:solidFill>
            <a:ln>
              <a:headEnd type="none" w="sm" len="sm"/>
              <a:tailEnd type="none" w="sm" len="sm"/>
            </a:ln>
            <a:extLst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739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präsentation_ch-direct">
  <a:themeElements>
    <a:clrScheme name="VöV">
      <a:dk1>
        <a:srgbClr val="000000"/>
      </a:dk1>
      <a:lt1>
        <a:srgbClr val="FFFFFF"/>
      </a:lt1>
      <a:dk2>
        <a:srgbClr val="00659D"/>
      </a:dk2>
      <a:lt2>
        <a:srgbClr val="FFFFFF"/>
      </a:lt2>
      <a:accent1>
        <a:srgbClr val="00659D"/>
      </a:accent1>
      <a:accent2>
        <a:srgbClr val="F08A26"/>
      </a:accent2>
      <a:accent3>
        <a:srgbClr val="8AB343"/>
      </a:accent3>
      <a:accent4>
        <a:srgbClr val="A17442"/>
      </a:accent4>
      <a:accent5>
        <a:srgbClr val="E75112"/>
      </a:accent5>
      <a:accent6>
        <a:srgbClr val="4C4C4C"/>
      </a:accent6>
      <a:hlink>
        <a:srgbClr val="00659D"/>
      </a:hlink>
      <a:folHlink>
        <a:srgbClr val="00659D"/>
      </a:folHlink>
    </a:clrScheme>
    <a:fontScheme name="Vö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659D"/>
        </a:solidFill>
        <a:ln w="25400" cap="flat" cmpd="sng" algn="ctr">
          <a:noFill/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+mn-cs"/>
          </a:defRPr>
        </a:defPPr>
      </a:lstStyle>
    </a:spDef>
    <a:lnDef>
      <a:spPr>
        <a:ln w="12700">
          <a:solidFill>
            <a:srgbClr val="00659D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oeV-Vorlage">
  <a:themeElements>
    <a:clrScheme name="VoeV-Vorl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oeV-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eV-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eV-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eV-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eV-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eV-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eV-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eV-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ö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ö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Powerpointpräsentation_ch-direct</Template>
  <TotalTime>0</TotalTime>
  <Words>57</Words>
  <Application>Microsoft Office PowerPoint</Application>
  <PresentationFormat>Bildschirmpräsentation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Powerpointpräsentation_ch-direct</vt:lpstr>
      <vt:lpstr>VoeV-Vorlage</vt:lpstr>
      <vt:lpstr>PowerPoint-Präsentation</vt:lpstr>
      <vt:lpstr>Reporting Produktion Verteilschlüssel 1. Quartal - Erhebungsperiode 2016-17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Sterchi</dc:creator>
  <cp:lastModifiedBy>Thomas Ammann</cp:lastModifiedBy>
  <cp:revision>21</cp:revision>
  <cp:lastPrinted>2016-09-01T10:13:03Z</cp:lastPrinted>
  <dcterms:created xsi:type="dcterms:W3CDTF">2016-08-18T04:44:29Z</dcterms:created>
  <dcterms:modified xsi:type="dcterms:W3CDTF">2016-12-09T14:40:54Z</dcterms:modified>
</cp:coreProperties>
</file>